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g"/>
  <Override PartName="/ppt/media/image2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0" r:id="rId3"/>
    <p:sldId id="381" r:id="rId4"/>
    <p:sldId id="382" r:id="rId5"/>
    <p:sldId id="383" r:id="rId6"/>
    <p:sldId id="386" r:id="rId7"/>
    <p:sldId id="384" r:id="rId8"/>
    <p:sldId id="400" r:id="rId9"/>
    <p:sldId id="388" r:id="rId10"/>
    <p:sldId id="266" r:id="rId11"/>
    <p:sldId id="297" r:id="rId12"/>
    <p:sldId id="268" r:id="rId13"/>
    <p:sldId id="401" r:id="rId14"/>
    <p:sldId id="273" r:id="rId15"/>
    <p:sldId id="353" r:id="rId16"/>
    <p:sldId id="274" r:id="rId17"/>
    <p:sldId id="402" r:id="rId18"/>
    <p:sldId id="303" r:id="rId19"/>
    <p:sldId id="399" r:id="rId20"/>
    <p:sldId id="306" r:id="rId21"/>
    <p:sldId id="371" r:id="rId22"/>
    <p:sldId id="372" r:id="rId23"/>
    <p:sldId id="316" r:id="rId24"/>
    <p:sldId id="378" r:id="rId25"/>
    <p:sldId id="374" r:id="rId26"/>
    <p:sldId id="324" r:id="rId27"/>
    <p:sldId id="325" r:id="rId28"/>
    <p:sldId id="329" r:id="rId29"/>
    <p:sldId id="376" r:id="rId30"/>
    <p:sldId id="365" r:id="rId31"/>
    <p:sldId id="331" r:id="rId32"/>
    <p:sldId id="332" r:id="rId33"/>
    <p:sldId id="356" r:id="rId34"/>
    <p:sldId id="367" r:id="rId35"/>
    <p:sldId id="326" r:id="rId36"/>
    <p:sldId id="393" r:id="rId37"/>
    <p:sldId id="333" r:id="rId38"/>
    <p:sldId id="361" r:id="rId39"/>
    <p:sldId id="341" r:id="rId40"/>
    <p:sldId id="343" r:id="rId41"/>
    <p:sldId id="340" r:id="rId42"/>
    <p:sldId id="364" r:id="rId43"/>
    <p:sldId id="344" r:id="rId44"/>
    <p:sldId id="35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03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211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23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771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909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84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209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815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522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170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07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75AF0-6C1E-4E82-A6F6-CAB9CAF48AAD}" type="datetimeFigureOut">
              <a:rPr lang="en-SG" smtClean="0"/>
              <a:t>17/10/2022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1C2BF-57A2-469E-9C68-5B7E1B3642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18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"/>
          <p:cNvSpPr txBox="1">
            <a:spLocks/>
          </p:cNvSpPr>
          <p:nvPr/>
        </p:nvSpPr>
        <p:spPr>
          <a:xfrm>
            <a:off x="1803652" y="958175"/>
            <a:ext cx="7906327" cy="1688546"/>
          </a:xfrm>
          <a:prstGeom prst="rect">
            <a:avLst/>
          </a:prstGeom>
        </p:spPr>
        <p:txBody>
          <a:bodyPr vert="horz" wrap="square" lIns="0" tIns="26296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914">
              <a:spcBef>
                <a:spcPts val="207"/>
              </a:spcBef>
            </a:pPr>
            <a:r>
              <a:rPr lang="en-US" b="1" spc="17" dirty="0" smtClean="0"/>
              <a:t>Anatomy </a:t>
            </a:r>
            <a:r>
              <a:rPr lang="en-US" b="1" spc="17" dirty="0" smtClean="0"/>
              <a:t>of the Endocrine </a:t>
            </a:r>
            <a:r>
              <a:rPr lang="en-US" b="1" spc="17" dirty="0" smtClean="0"/>
              <a:t>System</a:t>
            </a:r>
            <a:endParaRPr lang="en-US" b="1" spc="17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89712" y="4758042"/>
            <a:ext cx="4662534" cy="17746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 smtClean="0"/>
              <a:t>Asst Prof Jai Polepalli </a:t>
            </a:r>
          </a:p>
          <a:p>
            <a:pPr algn="l"/>
            <a:r>
              <a:rPr lang="en-US" sz="2800" b="1" dirty="0" smtClean="0">
                <a:solidFill>
                  <a:srgbClr val="FF0000"/>
                </a:solidFill>
              </a:rPr>
              <a:t>jpolepalli@nus.edu.sg</a:t>
            </a:r>
          </a:p>
          <a:p>
            <a:pPr algn="l"/>
            <a:r>
              <a:rPr lang="en-US" dirty="0" smtClean="0"/>
              <a:t>Department of Anatomy</a:t>
            </a:r>
          </a:p>
          <a:p>
            <a:pPr algn="l"/>
            <a:r>
              <a:rPr lang="en-US" dirty="0" smtClean="0"/>
              <a:t>National University of Singapore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9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8"/>
    </mc:Choice>
    <mc:Fallback xmlns="">
      <p:transition spd="slow" advTm="131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7527" y="1366982"/>
            <a:ext cx="5818910" cy="4285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" y="1366982"/>
            <a:ext cx="5791200" cy="42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56"/>
    </mc:Choice>
    <mc:Fallback xmlns="">
      <p:transition spd="slow" advTm="6765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311565"/>
            <a:ext cx="5209311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30" y="1311564"/>
            <a:ext cx="6114387" cy="50292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2059709" y="332509"/>
            <a:ext cx="7897091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SG" sz="4000" b="1" spc="5" dirty="0" smtClean="0">
                <a:latin typeface="Times New Roman"/>
                <a:cs typeface="Times New Roman"/>
              </a:rPr>
              <a:t>Adenohypophysis/anterior pituitary </a:t>
            </a:r>
            <a:endParaRPr lang="en-SG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962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40"/>
    </mc:Choice>
    <mc:Fallback>
      <p:transition spd="slow" advTm="3474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749964" y="397164"/>
            <a:ext cx="4331854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SG" sz="4000" b="1" spc="5" dirty="0" smtClean="0">
                <a:latin typeface="Times New Roman"/>
                <a:cs typeface="Times New Roman"/>
              </a:rPr>
              <a:t>Adenohypophysis</a:t>
            </a:r>
            <a:endParaRPr lang="en-SG" sz="4000" dirty="0">
              <a:latin typeface="Times New Roman"/>
              <a:cs typeface="Times New Roman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932124" y="1416658"/>
            <a:ext cx="5074976" cy="5190523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Pars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distalis</a:t>
            </a:r>
            <a:endParaRPr sz="280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b="1" dirty="0" err="1" smtClean="0">
                <a:latin typeface="Times New Roman"/>
                <a:cs typeface="Times New Roman"/>
              </a:rPr>
              <a:t>Chromophils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Times New Roman"/>
                <a:cs typeface="Times New Roman"/>
              </a:rPr>
              <a:t>(secretory cells in which hormone is stored in cytoplasmic granules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dirty="0">
              <a:latin typeface="Times New Roman"/>
              <a:cs typeface="Times New Roman"/>
            </a:endParaRPr>
          </a:p>
          <a:p>
            <a:pPr marL="480059" lvl="1" indent="-179705">
              <a:lnSpc>
                <a:spcPct val="100000"/>
              </a:lnSpc>
              <a:spcBef>
                <a:spcPts val="375"/>
              </a:spcBef>
              <a:buFont typeface="Times New Roman"/>
              <a:buChar char="–"/>
              <a:tabLst>
                <a:tab pos="480695" algn="l"/>
              </a:tabLst>
            </a:pPr>
            <a:r>
              <a:rPr b="1" dirty="0">
                <a:latin typeface="Times New Roman"/>
                <a:cs typeface="Times New Roman"/>
              </a:rPr>
              <a:t>Acidophils</a:t>
            </a:r>
            <a:endParaRPr dirty="0">
              <a:latin typeface="Times New Roman"/>
              <a:cs typeface="Times New Roman"/>
            </a:endParaRPr>
          </a:p>
          <a:p>
            <a:pPr marL="732155" lvl="2" indent="-143510">
              <a:lnSpc>
                <a:spcPct val="100000"/>
              </a:lnSpc>
              <a:spcBef>
                <a:spcPts val="380"/>
              </a:spcBef>
              <a:buChar char="•"/>
              <a:tabLst>
                <a:tab pos="732790" algn="l"/>
              </a:tabLst>
            </a:pPr>
            <a:r>
              <a:rPr spc="5" dirty="0">
                <a:latin typeface="Times New Roman"/>
                <a:cs typeface="Times New Roman"/>
              </a:rPr>
              <a:t>Somatotrophs (growth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hormone)</a:t>
            </a:r>
            <a:endParaRPr dirty="0">
              <a:latin typeface="Times New Roman"/>
              <a:cs typeface="Times New Roman"/>
            </a:endParaRPr>
          </a:p>
          <a:p>
            <a:pPr marL="732155" lvl="2" indent="-143510">
              <a:lnSpc>
                <a:spcPct val="100000"/>
              </a:lnSpc>
              <a:spcBef>
                <a:spcPts val="375"/>
              </a:spcBef>
              <a:buChar char="•"/>
              <a:tabLst>
                <a:tab pos="732790" algn="l"/>
              </a:tabLst>
            </a:pPr>
            <a:r>
              <a:rPr spc="5" dirty="0">
                <a:latin typeface="Times New Roman"/>
                <a:cs typeface="Times New Roman"/>
              </a:rPr>
              <a:t>Mammotrophs</a:t>
            </a:r>
            <a:r>
              <a:rPr spc="-5" dirty="0">
                <a:latin typeface="Times New Roman"/>
                <a:cs typeface="Times New Roman"/>
              </a:rPr>
              <a:t> (prolactin)</a:t>
            </a:r>
            <a:endParaRPr dirty="0">
              <a:latin typeface="Times New Roman"/>
              <a:cs typeface="Times New Roman"/>
            </a:endParaRPr>
          </a:p>
          <a:p>
            <a:pPr marL="480059" lvl="1" indent="-179705">
              <a:lnSpc>
                <a:spcPct val="100000"/>
              </a:lnSpc>
              <a:spcBef>
                <a:spcPts val="380"/>
              </a:spcBef>
              <a:buFont typeface="Times New Roman"/>
              <a:buChar char="–"/>
              <a:tabLst>
                <a:tab pos="480695" algn="l"/>
              </a:tabLst>
            </a:pPr>
            <a:r>
              <a:rPr b="1" dirty="0">
                <a:latin typeface="Times New Roman"/>
                <a:cs typeface="Times New Roman"/>
              </a:rPr>
              <a:t>Basophils</a:t>
            </a:r>
            <a:endParaRPr dirty="0">
              <a:latin typeface="Times New Roman"/>
              <a:cs typeface="Times New Roman"/>
            </a:endParaRPr>
          </a:p>
          <a:p>
            <a:pPr marL="732155" lvl="2" indent="-143510">
              <a:lnSpc>
                <a:spcPct val="100000"/>
              </a:lnSpc>
              <a:spcBef>
                <a:spcPts val="375"/>
              </a:spcBef>
              <a:buChar char="•"/>
              <a:tabLst>
                <a:tab pos="732790" algn="l"/>
              </a:tabLst>
            </a:pPr>
            <a:r>
              <a:rPr spc="5" dirty="0">
                <a:latin typeface="Times New Roman"/>
                <a:cs typeface="Times New Roman"/>
              </a:rPr>
              <a:t>Gonadotrophs (FSH, LH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)</a:t>
            </a:r>
          </a:p>
          <a:p>
            <a:pPr marL="732155" lvl="2" indent="-143510">
              <a:lnSpc>
                <a:spcPct val="100000"/>
              </a:lnSpc>
              <a:spcBef>
                <a:spcPts val="375"/>
              </a:spcBef>
              <a:buChar char="•"/>
              <a:tabLst>
                <a:tab pos="732790" algn="l"/>
              </a:tabLst>
            </a:pPr>
            <a:r>
              <a:rPr dirty="0">
                <a:latin typeface="Times New Roman"/>
                <a:cs typeface="Times New Roman"/>
              </a:rPr>
              <a:t>Corticotrophs (ACTH or corticotropin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)</a:t>
            </a:r>
          </a:p>
          <a:p>
            <a:pPr marL="732155" lvl="2" indent="-143510">
              <a:lnSpc>
                <a:spcPct val="100000"/>
              </a:lnSpc>
              <a:spcBef>
                <a:spcPts val="380"/>
              </a:spcBef>
              <a:buChar char="•"/>
              <a:tabLst>
                <a:tab pos="732790" algn="l"/>
              </a:tabLst>
            </a:pPr>
            <a:r>
              <a:rPr dirty="0">
                <a:latin typeface="Times New Roman"/>
                <a:cs typeface="Times New Roman"/>
              </a:rPr>
              <a:t>Thyrotrophs ( </a:t>
            </a:r>
            <a:r>
              <a:rPr spc="5" dirty="0">
                <a:latin typeface="Times New Roman"/>
                <a:cs typeface="Times New Roman"/>
              </a:rPr>
              <a:t>TSH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)</a:t>
            </a:r>
          </a:p>
          <a:p>
            <a:pPr marL="228600" indent="-215900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b="1" dirty="0">
                <a:latin typeface="Times New Roman"/>
                <a:cs typeface="Times New Roman"/>
              </a:rPr>
              <a:t>Chromophobes </a:t>
            </a:r>
            <a:r>
              <a:rPr dirty="0">
                <a:latin typeface="Times New Roman"/>
                <a:cs typeface="Times New Roman"/>
              </a:rPr>
              <a:t>(degranulated chromophil cells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 smtClean="0">
                <a:latin typeface="Times New Roman"/>
                <a:cs typeface="Times New Roman"/>
              </a:rPr>
              <a:t>)</a:t>
            </a:r>
            <a:endParaRPr lang="en-US" dirty="0" smtClean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lang="en-US" sz="2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Pars intermedi</a:t>
            </a:r>
            <a:r>
              <a:rPr lang="en-US" sz="28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b="1" dirty="0" err="1">
                <a:latin typeface="Times New Roman"/>
                <a:cs typeface="Times New Roman"/>
              </a:rPr>
              <a:t>Melanotrophs</a:t>
            </a:r>
            <a:r>
              <a:rPr b="1" dirty="0">
                <a:latin typeface="Times New Roman"/>
                <a:cs typeface="Times New Roman"/>
              </a:rPr>
              <a:t> 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lang="en-US" b="1" spc="5" dirty="0">
                <a:latin typeface="Times New Roman"/>
                <a:cs typeface="Times New Roman"/>
              </a:rPr>
              <a:t> </a:t>
            </a:r>
            <a:r>
              <a:rPr lang="en-US" b="1" spc="5" dirty="0" smtClean="0">
                <a:latin typeface="Times New Roman"/>
                <a:cs typeface="Times New Roman"/>
              </a:rPr>
              <a:t>  -</a:t>
            </a:r>
            <a:r>
              <a:rPr spc="5" dirty="0" smtClean="0">
                <a:latin typeface="Times New Roman"/>
                <a:cs typeface="Times New Roman"/>
              </a:rPr>
              <a:t>Melanocyte </a:t>
            </a:r>
            <a:r>
              <a:rPr dirty="0">
                <a:latin typeface="Times New Roman"/>
                <a:cs typeface="Times New Roman"/>
              </a:rPr>
              <a:t>stimulating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hormone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10" y="1939636"/>
            <a:ext cx="4701308" cy="33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2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0"/>
    </mc:Choice>
    <mc:Fallback xmlns="">
      <p:transition spd="slow" advTm="168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6066" t="27379" r="34632" b="13729"/>
          <a:stretch/>
        </p:blipFill>
        <p:spPr bwMode="auto">
          <a:xfrm>
            <a:off x="1088700" y="1087507"/>
            <a:ext cx="7157474" cy="5171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7305964" y="1745673"/>
            <a:ext cx="1782618" cy="184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031345" y="3454400"/>
            <a:ext cx="3173355" cy="14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597285" y="4756727"/>
            <a:ext cx="3491297" cy="2592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21362" y="1568055"/>
            <a:ext cx="1103294" cy="4080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Capillary 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9204700" y="3264344"/>
            <a:ext cx="1121555" cy="4082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Basophil </a:t>
            </a:r>
            <a:endParaRPr lang="en-SG" dirty="0"/>
          </a:p>
        </p:txBody>
      </p:sp>
      <p:sp>
        <p:nvSpPr>
          <p:cNvPr id="12" name="Rectangle 11"/>
          <p:cNvSpPr/>
          <p:nvPr/>
        </p:nvSpPr>
        <p:spPr>
          <a:xfrm>
            <a:off x="9204700" y="4544291"/>
            <a:ext cx="1121555" cy="406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Acidophil 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3602182" y="471055"/>
            <a:ext cx="1911928" cy="412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Pars </a:t>
            </a:r>
            <a:r>
              <a:rPr lang="en-US" sz="2400" dirty="0" err="1" smtClean="0"/>
              <a:t>distalis</a:t>
            </a:r>
            <a:r>
              <a:rPr lang="en-US" sz="2400" dirty="0" smtClean="0"/>
              <a:t>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1736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9"/>
    </mc:Choice>
    <mc:Fallback xmlns="">
      <p:transition spd="slow" advTm="1013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3"/>
          <p:cNvSpPr txBox="1"/>
          <p:nvPr/>
        </p:nvSpPr>
        <p:spPr>
          <a:xfrm>
            <a:off x="942109" y="532620"/>
            <a:ext cx="3583708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spc="5" dirty="0">
                <a:latin typeface="Times New Roman"/>
                <a:cs typeface="Times New Roman"/>
              </a:rPr>
              <a:t>Pars</a:t>
            </a:r>
            <a:r>
              <a:rPr sz="4800" spc="-55" dirty="0">
                <a:latin typeface="Times New Roman"/>
                <a:cs typeface="Times New Roman"/>
              </a:rPr>
              <a:t> </a:t>
            </a:r>
            <a:r>
              <a:rPr sz="4800" spc="5" dirty="0">
                <a:latin typeface="Times New Roman"/>
                <a:cs typeface="Times New Roman"/>
              </a:rPr>
              <a:t>Tuberalis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4" name="object 24"/>
          <p:cNvSpPr txBox="1"/>
          <p:nvPr/>
        </p:nvSpPr>
        <p:spPr>
          <a:xfrm>
            <a:off x="766618" y="2641600"/>
            <a:ext cx="5116946" cy="380296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535"/>
              </a:spcBef>
              <a:buChar char="–"/>
              <a:tabLst>
                <a:tab pos="193040" algn="l"/>
              </a:tabLst>
            </a:pPr>
            <a:r>
              <a:rPr sz="2000" dirty="0">
                <a:latin typeface="Times New Roman"/>
                <a:cs typeface="Times New Roman"/>
              </a:rPr>
              <a:t>Undifferentiated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 smtClean="0">
                <a:latin typeface="Times New Roman"/>
                <a:cs typeface="Times New Roman"/>
              </a:rPr>
              <a:t>cells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latin typeface="Times New Roman"/>
                <a:cs typeface="Times New Roman"/>
              </a:rPr>
              <a:t>(</a:t>
            </a:r>
            <a:r>
              <a:rPr lang="en-US" sz="2000" dirty="0" err="1" smtClean="0">
                <a:solidFill>
                  <a:srgbClr val="00B0F0"/>
                </a:solidFill>
                <a:latin typeface="Times New Roman"/>
                <a:cs typeface="Times New Roman"/>
              </a:rPr>
              <a:t>gonadotrophs</a:t>
            </a:r>
            <a:r>
              <a:rPr lang="en-US" sz="2000" dirty="0" smtClean="0">
                <a:solidFill>
                  <a:srgbClr val="00B0F0"/>
                </a:solidFill>
                <a:latin typeface="Times New Roman"/>
                <a:cs typeface="Times New Roman"/>
              </a:rPr>
              <a:t>)</a:t>
            </a:r>
            <a:endParaRPr sz="2000" dirty="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spcBef>
                <a:spcPts val="440"/>
              </a:spcBef>
              <a:buChar char="–"/>
              <a:tabLst>
                <a:tab pos="193040" algn="l"/>
              </a:tabLst>
            </a:pPr>
            <a:r>
              <a:rPr sz="2000" spc="5" dirty="0">
                <a:latin typeface="Times New Roman"/>
                <a:cs typeface="Times New Roman"/>
              </a:rPr>
              <a:t>Many cells </a:t>
            </a:r>
            <a:r>
              <a:rPr sz="2000" dirty="0">
                <a:latin typeface="Times New Roman"/>
                <a:cs typeface="Times New Roman"/>
              </a:rPr>
              <a:t>appear </a:t>
            </a:r>
            <a:r>
              <a:rPr sz="2000" spc="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chromophobes</a:t>
            </a:r>
          </a:p>
          <a:p>
            <a:pPr marL="192405" indent="-179705">
              <a:lnSpc>
                <a:spcPct val="100000"/>
              </a:lnSpc>
              <a:spcBef>
                <a:spcPts val="440"/>
              </a:spcBef>
              <a:buChar char="–"/>
              <a:tabLst>
                <a:tab pos="193040" algn="l"/>
              </a:tabLst>
            </a:pPr>
            <a:r>
              <a:rPr sz="2000" spc="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acidophils and basophils also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 smtClean="0">
                <a:latin typeface="Times New Roman"/>
                <a:cs typeface="Times New Roman"/>
              </a:rPr>
              <a:t>presen</a:t>
            </a:r>
            <a:r>
              <a:rPr lang="en-US" sz="2000" dirty="0" smtClean="0">
                <a:latin typeface="Times New Roman"/>
                <a:cs typeface="Times New Roman"/>
              </a:rPr>
              <a:t>t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28600" algn="l"/>
                <a:tab pos="229235" algn="l"/>
              </a:tabLst>
            </a:pPr>
            <a:r>
              <a:rPr lang="en-US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28600" algn="l"/>
                <a:tab pos="229235" algn="l"/>
              </a:tabLst>
            </a:pPr>
            <a:endParaRPr lang="en-US"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28600" algn="l"/>
                <a:tab pos="229235" algn="l"/>
              </a:tabLst>
            </a:pPr>
            <a:r>
              <a:rPr lang="en-US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    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spcBef>
                <a:spcPts val="440"/>
              </a:spcBef>
              <a:buChar char="–"/>
              <a:tabLst>
                <a:tab pos="19304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spcBef>
                <a:spcPts val="440"/>
              </a:spcBef>
              <a:buChar char="–"/>
              <a:tabLst>
                <a:tab pos="193040" algn="l"/>
              </a:tabLst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spcBef>
                <a:spcPts val="440"/>
              </a:spcBef>
              <a:buChar char="–"/>
              <a:tabLst>
                <a:tab pos="19304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07" y="1597892"/>
            <a:ext cx="4836774" cy="3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7"/>
    </mc:Choice>
    <mc:Fallback xmlns="">
      <p:transition spd="slow" advTm="2368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4035" t="11034" r="31604" b="8408"/>
          <a:stretch/>
        </p:blipFill>
        <p:spPr bwMode="auto">
          <a:xfrm>
            <a:off x="1052945" y="244763"/>
            <a:ext cx="9264073" cy="6613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37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0"/>
    </mc:Choice>
    <mc:Fallback xmlns="">
      <p:transition spd="slow" advTm="5476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905164" y="563418"/>
            <a:ext cx="10307781" cy="112338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SG" sz="3600" b="1" spc="5" dirty="0" smtClean="0">
                <a:latin typeface="Times New Roman"/>
                <a:cs typeface="Times New Roman"/>
              </a:rPr>
              <a:t>Neurohypophysis (Posterior pituitary</a:t>
            </a:r>
            <a:r>
              <a:rPr lang="en-SG" sz="3600" b="1" spc="-30" dirty="0" smtClean="0">
                <a:latin typeface="Times New Roman"/>
                <a:cs typeface="Times New Roman"/>
              </a:rPr>
              <a:t> or Pars Nervosa </a:t>
            </a:r>
            <a:r>
              <a:rPr lang="en-SG" sz="3600" b="1" spc="5" dirty="0" smtClean="0">
                <a:latin typeface="Times New Roman"/>
                <a:cs typeface="Times New Roman"/>
              </a:rPr>
              <a:t>)</a:t>
            </a:r>
            <a:endParaRPr lang="en-SG" sz="3600" dirty="0">
              <a:latin typeface="Times New Roman"/>
              <a:cs typeface="Times New Roman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314037" y="1856509"/>
            <a:ext cx="7093528" cy="3516988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28600" marR="5080" indent="-215900">
              <a:lnSpc>
                <a:spcPts val="1900"/>
              </a:lnSpc>
              <a:spcBef>
                <a:spcPts val="45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sz="2000" b="1" dirty="0">
                <a:latin typeface="Times New Roman"/>
                <a:cs typeface="Times New Roman"/>
              </a:rPr>
              <a:t>Axons </a:t>
            </a:r>
            <a:r>
              <a:rPr sz="2000" b="1" spc="5" dirty="0">
                <a:latin typeface="Times New Roman"/>
                <a:cs typeface="Times New Roman"/>
              </a:rPr>
              <a:t>of </a:t>
            </a:r>
            <a:r>
              <a:rPr sz="2000" b="1" dirty="0">
                <a:latin typeface="Times New Roman"/>
                <a:cs typeface="Times New Roman"/>
              </a:rPr>
              <a:t>neurosecretory </a:t>
            </a:r>
            <a:r>
              <a:rPr sz="2000" b="1" spc="5" dirty="0">
                <a:latin typeface="Times New Roman"/>
                <a:cs typeface="Times New Roman"/>
              </a:rPr>
              <a:t>cells in </a:t>
            </a:r>
            <a:r>
              <a:rPr sz="2000" b="1" dirty="0">
                <a:latin typeface="Times New Roman"/>
                <a:cs typeface="Times New Roman"/>
              </a:rPr>
              <a:t>supraoptic  nucleus (SON) </a:t>
            </a:r>
            <a:r>
              <a:rPr sz="2000" b="1" spc="10" dirty="0">
                <a:latin typeface="Times New Roman"/>
                <a:cs typeface="Times New Roman"/>
              </a:rPr>
              <a:t>&amp; </a:t>
            </a:r>
            <a:r>
              <a:rPr sz="2000" b="1" dirty="0">
                <a:latin typeface="Times New Roman"/>
                <a:cs typeface="Times New Roman"/>
              </a:rPr>
              <a:t>paraventricular  </a:t>
            </a:r>
            <a:r>
              <a:rPr sz="2000" b="1" dirty="0" smtClean="0">
                <a:latin typeface="Times New Roman"/>
                <a:cs typeface="Times New Roman"/>
              </a:rPr>
              <a:t>nucleus(PVN)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of the hypothalamus</a:t>
            </a:r>
          </a:p>
          <a:p>
            <a:pPr marL="228600" marR="5080" indent="-215900">
              <a:lnSpc>
                <a:spcPts val="1900"/>
              </a:lnSpc>
              <a:spcBef>
                <a:spcPts val="45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210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sz="2000" b="1" spc="5" dirty="0" err="1" smtClean="0">
                <a:latin typeface="Times New Roman"/>
                <a:cs typeface="Times New Roman"/>
              </a:rPr>
              <a:t>Pituicytes</a:t>
            </a:r>
            <a:r>
              <a:rPr lang="en-US" sz="2000" b="1" spc="5" dirty="0" smtClean="0">
                <a:latin typeface="Times New Roman"/>
                <a:cs typeface="Times New Roman"/>
              </a:rPr>
              <a:t>( supporting cells )</a:t>
            </a:r>
            <a:endParaRPr sz="200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229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Herring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 smtClean="0">
                <a:latin typeface="Times New Roman"/>
                <a:cs typeface="Times New Roman"/>
              </a:rPr>
              <a:t>bodies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229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22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sz="2000" b="1" spc="10" dirty="0">
                <a:latin typeface="Times New Roman"/>
                <a:cs typeface="Times New Roman"/>
              </a:rPr>
              <a:t>A </a:t>
            </a:r>
            <a:r>
              <a:rPr sz="2000" b="1" spc="5" dirty="0">
                <a:latin typeface="Times New Roman"/>
                <a:cs typeface="Times New Roman"/>
              </a:rPr>
              <a:t>large </a:t>
            </a:r>
            <a:r>
              <a:rPr sz="2000" b="1" dirty="0">
                <a:latin typeface="Times New Roman"/>
                <a:cs typeface="Times New Roman"/>
              </a:rPr>
              <a:t>number of </a:t>
            </a:r>
            <a:r>
              <a:rPr sz="2000" b="1" spc="5" dirty="0">
                <a:latin typeface="Times New Roman"/>
                <a:cs typeface="Times New Roman"/>
              </a:rPr>
              <a:t>capillaries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5" dirty="0" smtClean="0">
                <a:latin typeface="Times New Roman"/>
                <a:cs typeface="Times New Roman"/>
              </a:rPr>
              <a:t>present</a:t>
            </a:r>
            <a:endParaRPr lang="en-US" sz="2000" b="1" spc="5" dirty="0" smtClean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spcBef>
                <a:spcPts val="225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228600" indent="-215900">
              <a:spcBef>
                <a:spcPts val="229"/>
              </a:spcBef>
              <a:buFont typeface="Times New Roman"/>
              <a:buChar char="•"/>
              <a:tabLst>
                <a:tab pos="228600" algn="l"/>
                <a:tab pos="229235" algn="l"/>
              </a:tabLst>
            </a:pPr>
            <a:r>
              <a:rPr lang="en-US" sz="2000" dirty="0"/>
              <a:t>Hypothalamic hormones </a:t>
            </a:r>
            <a:r>
              <a:rPr lang="en-US" sz="2000" dirty="0" smtClean="0"/>
              <a:t>- </a:t>
            </a:r>
            <a:r>
              <a:rPr lang="en-US" sz="2000" dirty="0"/>
              <a:t>Antidiuretic hormone &amp; Oxytocin are stored in neurohypophysis as granules in the </a:t>
            </a:r>
            <a:r>
              <a:rPr lang="en-US" sz="2000" dirty="0" smtClean="0"/>
              <a:t>axons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99" y="2152315"/>
            <a:ext cx="4294909" cy="3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41"/>
    </mc:Choice>
    <mc:Fallback xmlns="">
      <p:transition spd="slow" advTm="11274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9" y="874001"/>
            <a:ext cx="5239143" cy="56018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96364" y="979054"/>
            <a:ext cx="4359563" cy="21520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 smtClean="0"/>
              <a:t>Oxytocin causes uterine contraction during </a:t>
            </a:r>
            <a:r>
              <a:rPr lang="en-US" dirty="0" err="1" smtClean="0"/>
              <a:t>labour</a:t>
            </a:r>
            <a:r>
              <a:rPr lang="en-US" dirty="0" smtClean="0"/>
              <a:t> and milk expulsion from mammary gland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7093527" y="4553527"/>
            <a:ext cx="3491346" cy="7573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ADH  mainly acts on renal tubules ,reducing urinary flow by increasing water absorption </a:t>
            </a:r>
          </a:p>
        </p:txBody>
      </p:sp>
      <p:pic>
        <p:nvPicPr>
          <p:cNvPr id="5" name="Picture 4" descr="Single Red &lt;strong&gt;Heart&lt;/strong&gt;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2" y="2122635"/>
            <a:ext cx="1143306" cy="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52"/>
    </mc:Choice>
    <mc:Fallback xmlns="">
      <p:transition spd="slow" advTm="6175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8" y="988291"/>
            <a:ext cx="5686135" cy="4291927"/>
          </a:xfrm>
          <a:prstGeom prst="rect">
            <a:avLst/>
          </a:prstGeom>
        </p:spPr>
      </p:pic>
      <p:sp>
        <p:nvSpPr>
          <p:cNvPr id="3" name="object 7"/>
          <p:cNvSpPr/>
          <p:nvPr/>
        </p:nvSpPr>
        <p:spPr>
          <a:xfrm>
            <a:off x="6239164" y="1062183"/>
            <a:ext cx="5417127" cy="4218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8146473" y="387927"/>
            <a:ext cx="1708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">
              <a:spcBef>
                <a:spcPts val="115"/>
              </a:spcBef>
            </a:pPr>
            <a:r>
              <a:rPr lang="en-SG" b="1" spc="5" dirty="0">
                <a:solidFill>
                  <a:srgbClr val="650065"/>
                </a:solidFill>
                <a:latin typeface="Times New Roman"/>
                <a:cs typeface="Times New Roman"/>
              </a:rPr>
              <a:t>Pars</a:t>
            </a:r>
            <a:r>
              <a:rPr lang="en-SG" b="1" spc="-6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lang="en-SG" b="1" dirty="0">
                <a:solidFill>
                  <a:srgbClr val="650065"/>
                </a:solidFill>
                <a:latin typeface="Times New Roman"/>
                <a:cs typeface="Times New Roman"/>
              </a:rPr>
              <a:t>nervosa</a:t>
            </a:r>
            <a:endParaRPr lang="en-S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539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"/>
    </mc:Choice>
    <mc:Fallback xmlns="">
      <p:transition spd="slow" advTm="7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6287" t="27772" r="35298" b="13925"/>
          <a:stretch/>
        </p:blipFill>
        <p:spPr bwMode="auto">
          <a:xfrm>
            <a:off x="1372345" y="1265978"/>
            <a:ext cx="5309420" cy="4070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4229062" y="1930697"/>
            <a:ext cx="3293807" cy="1966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5713733" y="3616408"/>
            <a:ext cx="1809136" cy="54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484672" y="6096000"/>
            <a:ext cx="5197094" cy="4424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 arrows- unmyelinated axons of the Pars nervosa </a:t>
            </a:r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7522870" y="1791854"/>
            <a:ext cx="1861275" cy="29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Herring body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7601527" y="3380509"/>
            <a:ext cx="1339273" cy="4341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Pituicytes</a:t>
            </a:r>
            <a:r>
              <a:rPr lang="en-US" dirty="0" smtClean="0"/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43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9"/>
    </mc:Choice>
    <mc:Fallback xmlns="">
      <p:transition spd="slow" advTm="2743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Pituitary gland</a:t>
            </a:r>
            <a:endParaRPr lang="en-US" dirty="0" smtClean="0"/>
          </a:p>
          <a:p>
            <a:r>
              <a:rPr lang="en-US" dirty="0" smtClean="0"/>
              <a:t>Thyroid Gland </a:t>
            </a:r>
            <a:endParaRPr lang="en-US" dirty="0" smtClean="0"/>
          </a:p>
          <a:p>
            <a:r>
              <a:rPr lang="en-US" dirty="0" smtClean="0"/>
              <a:t>Parathyroid </a:t>
            </a:r>
            <a:r>
              <a:rPr lang="en-US" dirty="0" smtClean="0"/>
              <a:t>gland </a:t>
            </a:r>
            <a:endParaRPr lang="en-US" dirty="0" smtClean="0"/>
          </a:p>
          <a:p>
            <a:r>
              <a:rPr lang="en-US" dirty="0" smtClean="0"/>
              <a:t>Adrenal gland</a:t>
            </a:r>
            <a:endParaRPr lang="en-US" dirty="0" smtClean="0"/>
          </a:p>
          <a:p>
            <a:r>
              <a:rPr lang="en-US" dirty="0" smtClean="0"/>
              <a:t>Pancreas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32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86"/>
    </mc:Choice>
    <mc:Fallback xmlns="">
      <p:transition spd="slow" advTm="5178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27445" t="31637" r="44609" b="15943"/>
          <a:stretch/>
        </p:blipFill>
        <p:spPr bwMode="auto">
          <a:xfrm>
            <a:off x="5920507" y="405318"/>
            <a:ext cx="5726547" cy="3968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val 3"/>
          <p:cNvSpPr/>
          <p:nvPr/>
        </p:nvSpPr>
        <p:spPr>
          <a:xfrm>
            <a:off x="9077040" y="4447310"/>
            <a:ext cx="2680852" cy="11637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Glial cells or </a:t>
            </a:r>
            <a:r>
              <a:rPr lang="en-US" dirty="0" err="1" smtClean="0"/>
              <a:t>pituicytes</a:t>
            </a:r>
            <a:r>
              <a:rPr lang="en-US" dirty="0" smtClean="0"/>
              <a:t> </a:t>
            </a:r>
            <a:r>
              <a:rPr lang="en-US" dirty="0" err="1" smtClean="0"/>
              <a:t>ensheath</a:t>
            </a:r>
            <a:r>
              <a:rPr lang="en-US" dirty="0" smtClean="0"/>
              <a:t> the axons </a:t>
            </a:r>
            <a:endParaRPr lang="en-SG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83781" y="3075197"/>
            <a:ext cx="951344" cy="15351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8191" y="3380510"/>
            <a:ext cx="1" cy="1597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473373" y="4978401"/>
            <a:ext cx="1512455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Herring bodies</a:t>
            </a:r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4" y="711201"/>
            <a:ext cx="5405470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2"/>
    </mc:Choice>
    <mc:Fallback xmlns="">
      <p:transition spd="slow" advTm="3500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45674"/>
            <a:ext cx="10288732" cy="1847272"/>
          </a:xfrm>
        </p:spPr>
        <p:txBody>
          <a:bodyPr>
            <a:normAutofit/>
          </a:bodyPr>
          <a:lstStyle/>
          <a:p>
            <a:r>
              <a:rPr lang="en-US" dirty="0" smtClean="0"/>
              <a:t>Thyroid and parathyroid glands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00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"/>
    </mc:Choice>
    <mc:Fallback xmlns="">
      <p:transition spd="slow" advTm="293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Thyroid gland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355" cy="4351338"/>
          </a:xfrm>
        </p:spPr>
        <p:txBody>
          <a:bodyPr/>
          <a:lstStyle/>
          <a:p>
            <a:r>
              <a:rPr lang="en-US" dirty="0" smtClean="0"/>
              <a:t>Located in anterior and inferior to the larynx in the region of neck</a:t>
            </a:r>
          </a:p>
          <a:p>
            <a:r>
              <a:rPr lang="en-US" dirty="0" smtClean="0"/>
              <a:t>Butterfly shaped gland with two lobes connected by an isthmus</a:t>
            </a:r>
          </a:p>
          <a:p>
            <a:r>
              <a:rPr lang="en-US" dirty="0" smtClean="0"/>
              <a:t>It has a capsule and richly supplied by superior and inferior thyroid arteries</a:t>
            </a:r>
          </a:p>
          <a:p>
            <a:r>
              <a:rPr lang="en-US" dirty="0" smtClean="0"/>
              <a:t>Develops from foregut endoderm near the base of the developing tongue </a:t>
            </a:r>
            <a:endParaRPr lang="en-SG" dirty="0"/>
          </a:p>
        </p:txBody>
      </p:sp>
      <p:sp>
        <p:nvSpPr>
          <p:cNvPr id="4" name="object 7"/>
          <p:cNvSpPr/>
          <p:nvPr/>
        </p:nvSpPr>
        <p:spPr>
          <a:xfrm>
            <a:off x="7593316" y="1583331"/>
            <a:ext cx="3573671" cy="3904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7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42"/>
    </mc:Choice>
    <mc:Fallback xmlns="">
      <p:transition spd="slow" advTm="3814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5" y="0"/>
            <a:ext cx="8426876" cy="55552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840" y="4525818"/>
            <a:ext cx="5109496" cy="1846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 Millions of rounded epithelial follicles</a:t>
            </a:r>
          </a:p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Follicular cells </a:t>
            </a:r>
            <a:r>
              <a:rPr lang="en-US" sz="2000" b="1" dirty="0" smtClean="0">
                <a:solidFill>
                  <a:srgbClr val="0070C0"/>
                </a:solidFill>
              </a:rPr>
              <a:t>– cuboidal to tall columnar type of cells(active or non active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Colloid contains thyroglobulin </a:t>
            </a:r>
            <a:endParaRPr lang="en-US" sz="2000" b="1" dirty="0">
              <a:solidFill>
                <a:srgbClr val="0070C0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70C0"/>
                </a:solidFill>
              </a:rPr>
              <a:t>Under TSH control </a:t>
            </a:r>
            <a:endParaRPr lang="en-SG" sz="20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35928" y="4716988"/>
            <a:ext cx="4729018" cy="1246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b="1" dirty="0" smtClean="0"/>
              <a:t> </a:t>
            </a:r>
            <a:r>
              <a:rPr lang="en-US" b="1" dirty="0" err="1" smtClean="0"/>
              <a:t>Parafollicular</a:t>
            </a:r>
            <a:r>
              <a:rPr lang="en-US" b="1" dirty="0" smtClean="0"/>
              <a:t> cells </a:t>
            </a:r>
            <a:r>
              <a:rPr lang="en-US" dirty="0" smtClean="0"/>
              <a:t>develop from the neural crest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 smtClean="0"/>
              <a:t>Larger than follicular cells, stain less intensely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 smtClean="0"/>
              <a:t>Secrete Calcitonin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25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71"/>
    </mc:Choice>
    <mc:Fallback xmlns="">
      <p:transition spd="slow" advTm="1197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7856"/>
            <a:ext cx="10515600" cy="173643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hyroid hormones and its control 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40001"/>
            <a:ext cx="10515600" cy="2650836"/>
          </a:xfrm>
        </p:spPr>
        <p:txBody>
          <a:bodyPr>
            <a:normAutofit lnSpcReduction="10000"/>
          </a:bodyPr>
          <a:lstStyle/>
          <a:p>
            <a:pPr marL="228583" indent="-215884">
              <a:spcBef>
                <a:spcPts val="605"/>
              </a:spcBef>
              <a:buChar char="•"/>
              <a:tabLst>
                <a:tab pos="229218" algn="l"/>
              </a:tabLst>
            </a:pPr>
            <a:r>
              <a:rPr lang="en-US" sz="2000" b="1" spc="5" dirty="0">
                <a:latin typeface="Times New Roman"/>
                <a:cs typeface="Times New Roman"/>
              </a:rPr>
              <a:t>Follicular cells-----Iodine containing</a:t>
            </a:r>
            <a:r>
              <a:rPr lang="en-US" sz="2000" b="1" spc="-5" dirty="0">
                <a:latin typeface="Times New Roman"/>
                <a:cs typeface="Times New Roman"/>
              </a:rPr>
              <a:t> </a:t>
            </a:r>
            <a:r>
              <a:rPr lang="en-US" sz="2000" b="1" spc="5" dirty="0">
                <a:latin typeface="Times New Roman"/>
                <a:cs typeface="Times New Roman"/>
              </a:rPr>
              <a:t>hormones</a:t>
            </a:r>
            <a:endParaRPr lang="en-US" sz="2000" b="1" dirty="0">
              <a:latin typeface="Times New Roman"/>
              <a:cs typeface="Times New Roman"/>
            </a:endParaRPr>
          </a:p>
          <a:p>
            <a:pPr marL="480024" lvl="1" indent="-179692">
              <a:spcBef>
                <a:spcPts val="450"/>
              </a:spcBef>
              <a:buChar char="–"/>
              <a:tabLst>
                <a:tab pos="480660" algn="l"/>
              </a:tabLst>
            </a:pPr>
            <a:r>
              <a:rPr lang="en-US" spc="5" dirty="0">
                <a:latin typeface="Times New Roman"/>
                <a:cs typeface="Times New Roman"/>
              </a:rPr>
              <a:t>Tri-iodothyronine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(T3)</a:t>
            </a:r>
            <a:endParaRPr lang="en-US" dirty="0">
              <a:latin typeface="Times New Roman"/>
              <a:cs typeface="Times New Roman"/>
            </a:endParaRPr>
          </a:p>
          <a:p>
            <a:pPr marL="480024" lvl="1" indent="-179692">
              <a:spcBef>
                <a:spcPts val="440"/>
              </a:spcBef>
              <a:buChar char="–"/>
              <a:tabLst>
                <a:tab pos="480660" algn="l"/>
              </a:tabLst>
            </a:pPr>
            <a:r>
              <a:rPr lang="en-US" spc="5" dirty="0">
                <a:latin typeface="Times New Roman"/>
                <a:cs typeface="Times New Roman"/>
              </a:rPr>
              <a:t>Thyroxine (tetra-iodothyronine</a:t>
            </a:r>
            <a:r>
              <a:rPr lang="en-US" spc="-4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(T4)</a:t>
            </a:r>
            <a:endParaRPr lang="en-US" dirty="0">
              <a:latin typeface="Times New Roman"/>
              <a:cs typeface="Times New Roman"/>
            </a:endParaRPr>
          </a:p>
          <a:p>
            <a:pPr marL="480024" marR="5080" lvl="1" indent="-179692">
              <a:lnSpc>
                <a:spcPct val="100800"/>
              </a:lnSpc>
              <a:spcBef>
                <a:spcPts val="425"/>
              </a:spcBef>
              <a:buChar char="–"/>
              <a:tabLst>
                <a:tab pos="480660" algn="l"/>
              </a:tabLst>
            </a:pPr>
            <a:r>
              <a:rPr lang="en-US" dirty="0">
                <a:latin typeface="Times New Roman"/>
                <a:cs typeface="Times New Roman"/>
              </a:rPr>
              <a:t>These hormones regulate </a:t>
            </a:r>
            <a:r>
              <a:rPr lang="en-US" dirty="0" smtClean="0">
                <a:latin typeface="Times New Roman"/>
                <a:cs typeface="Times New Roman"/>
              </a:rPr>
              <a:t>basal metabolic rate (</a:t>
            </a:r>
            <a:r>
              <a:rPr lang="en-US" spc="5" dirty="0" smtClean="0">
                <a:latin typeface="Times New Roman"/>
                <a:cs typeface="Times New Roman"/>
              </a:rPr>
              <a:t>BMR) </a:t>
            </a:r>
            <a:r>
              <a:rPr lang="en-US" dirty="0">
                <a:latin typeface="Times New Roman"/>
                <a:cs typeface="Times New Roman"/>
              </a:rPr>
              <a:t>and influence  </a:t>
            </a:r>
            <a:r>
              <a:rPr lang="en-US" spc="5" dirty="0">
                <a:latin typeface="Times New Roman"/>
                <a:cs typeface="Times New Roman"/>
              </a:rPr>
              <a:t>growth and maturation of nervous</a:t>
            </a:r>
            <a:r>
              <a:rPr lang="en-US" spc="-70" dirty="0">
                <a:latin typeface="Times New Roman"/>
                <a:cs typeface="Times New Roman"/>
              </a:rPr>
              <a:t> </a:t>
            </a:r>
            <a:r>
              <a:rPr lang="en-US" spc="5" dirty="0" smtClean="0">
                <a:latin typeface="Times New Roman"/>
                <a:cs typeface="Times New Roman"/>
              </a:rPr>
              <a:t>tissue</a:t>
            </a:r>
          </a:p>
          <a:p>
            <a:pPr marL="480024" marR="5080" lvl="1" indent="-179692">
              <a:lnSpc>
                <a:spcPct val="100800"/>
              </a:lnSpc>
              <a:spcBef>
                <a:spcPts val="425"/>
              </a:spcBef>
              <a:buChar char="–"/>
              <a:tabLst>
                <a:tab pos="480660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pPr marL="228583" indent="-215884">
              <a:spcBef>
                <a:spcPts val="490"/>
              </a:spcBef>
              <a:buChar char="•"/>
              <a:tabLst>
                <a:tab pos="229218" algn="l"/>
              </a:tabLst>
            </a:pPr>
            <a:r>
              <a:rPr lang="en-US" sz="2000" b="1" spc="5" dirty="0" err="1">
                <a:latin typeface="Times New Roman"/>
                <a:cs typeface="Times New Roman"/>
              </a:rPr>
              <a:t>Parafollicular</a:t>
            </a:r>
            <a:r>
              <a:rPr lang="en-US" sz="2000" b="1" spc="5" dirty="0">
                <a:latin typeface="Times New Roman"/>
                <a:cs typeface="Times New Roman"/>
              </a:rPr>
              <a:t> cells -----Calcitonin</a:t>
            </a:r>
            <a:endParaRPr lang="en-US" sz="2000" b="1" dirty="0">
              <a:latin typeface="Times New Roman"/>
              <a:cs typeface="Times New Roman"/>
            </a:endParaRPr>
          </a:p>
          <a:p>
            <a:pPr marL="480024" marR="76194" lvl="1" indent="-179692">
              <a:lnSpc>
                <a:spcPct val="100800"/>
              </a:lnSpc>
              <a:spcBef>
                <a:spcPts val="434"/>
              </a:spcBef>
              <a:buChar char="–"/>
              <a:tabLst>
                <a:tab pos="480660" algn="l"/>
              </a:tabLst>
            </a:pPr>
            <a:r>
              <a:rPr lang="en-US" spc="5" dirty="0">
                <a:latin typeface="Times New Roman"/>
                <a:cs typeface="Times New Roman"/>
              </a:rPr>
              <a:t>Regulates blood calcium level (lowers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blood  </a:t>
            </a:r>
            <a:r>
              <a:rPr lang="en-US" dirty="0">
                <a:latin typeface="Times New Roman"/>
                <a:cs typeface="Times New Roman"/>
              </a:rPr>
              <a:t>calcium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level)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89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63"/>
    </mc:Choice>
    <mc:Fallback xmlns="">
      <p:transition spd="slow" advTm="422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82" y="157019"/>
            <a:ext cx="8340436" cy="849745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 Parathyroid glands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91" y="2290618"/>
            <a:ext cx="5486399" cy="2410691"/>
          </a:xfrm>
        </p:spPr>
        <p:txBody>
          <a:bodyPr>
            <a:normAutofit/>
          </a:bodyPr>
          <a:lstStyle/>
          <a:p>
            <a:r>
              <a:rPr lang="en-US" dirty="0" smtClean="0"/>
              <a:t>4 ovoid masses lying on the posterior surface of the thyroid gland within its capsule</a:t>
            </a:r>
          </a:p>
          <a:p>
            <a:r>
              <a:rPr lang="en-US" b="1" i="1" dirty="0" smtClean="0">
                <a:solidFill>
                  <a:srgbClr val="0070C0"/>
                </a:solidFill>
              </a:rPr>
              <a:t>Secretes parathyroid hormone which raises blood calcium levels  </a:t>
            </a:r>
            <a:endParaRPr lang="en-SG" b="1" i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4" y="1934984"/>
            <a:ext cx="4707865" cy="35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2"/>
    </mc:Choice>
    <mc:Fallback xmlns="">
      <p:transition spd="slow" advTm="260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8" y="415638"/>
            <a:ext cx="9281482" cy="62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3" y="369455"/>
            <a:ext cx="8597900" cy="622530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296728" y="3786908"/>
            <a:ext cx="3768436" cy="5957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84655" y="1366983"/>
            <a:ext cx="3925453" cy="10344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polygonal cells with round nuclei and pale staining cytoplasm </a:t>
            </a:r>
            <a:endParaRPr lang="en-SG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2"/>
    </mc:Choice>
    <mc:Fallback xmlns="">
      <p:transition spd="slow" advTm="1207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18" y="302058"/>
            <a:ext cx="8928100" cy="65559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5209309" y="2138218"/>
            <a:ext cx="4451928" cy="341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661237" y="1477819"/>
            <a:ext cx="2262908" cy="12746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Oxyphil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cells -Large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, more acidophilic 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Seen in old people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degenerated chief 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</a:t>
            </a:r>
            <a:endParaRPr lang="en-SG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47164" y="4316123"/>
            <a:ext cx="3117272" cy="90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10619" y="4128655"/>
            <a:ext cx="1265382" cy="3971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Chief cells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3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8"/>
    </mc:Choice>
    <mc:Fallback xmlns="">
      <p:transition spd="slow" advTm="1253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653"/>
            <a:ext cx="10515600" cy="162069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Low serum calcium levels stimulates Chief cells to secrete Parathyroid hormone (PTH</a:t>
            </a:r>
            <a:r>
              <a:rPr lang="en-US" dirty="0" smtClean="0"/>
              <a:t>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27927"/>
            <a:ext cx="10515600" cy="3249036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Increases </a:t>
            </a:r>
            <a:r>
              <a:rPr lang="en-US" b="1" i="1" dirty="0" err="1" smtClean="0"/>
              <a:t>osteoclastic</a:t>
            </a:r>
            <a:r>
              <a:rPr lang="en-US" b="1" i="1" dirty="0" smtClean="0"/>
              <a:t> activity in bones ----Release of Calcium into the blood</a:t>
            </a:r>
          </a:p>
          <a:p>
            <a:r>
              <a:rPr lang="en-US" b="1" i="1" dirty="0" smtClean="0"/>
              <a:t>Increases calcium reabsorption in distal convoluted tubule of renal cortex and inhibits phosphate reabsorption in the PCT </a:t>
            </a:r>
          </a:p>
          <a:p>
            <a:r>
              <a:rPr lang="en-US" b="1" i="1" dirty="0" smtClean="0"/>
              <a:t>Indirectly increases the Calcium absorption in the small intestine by stimulating Vitamin D absorption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85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13"/>
    </mc:Choice>
    <mc:Fallback xmlns="">
      <p:transition spd="slow" advTm="369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Endocrine system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Role of endocrine system is communication and regulation in response to </a:t>
            </a:r>
          </a:p>
          <a:p>
            <a:pPr marL="0" indent="0">
              <a:buNone/>
            </a:pPr>
            <a:r>
              <a:rPr lang="en-US" dirty="0"/>
              <a:t>          1. normal physiologic changes in the body</a:t>
            </a:r>
          </a:p>
          <a:p>
            <a:pPr marL="0" indent="0">
              <a:buNone/>
            </a:pPr>
            <a:r>
              <a:rPr lang="en-US" dirty="0"/>
              <a:t>           2. alterations in the external environment </a:t>
            </a:r>
          </a:p>
          <a:p>
            <a:pPr marL="0" indent="0">
              <a:buNone/>
            </a:pPr>
            <a:r>
              <a:rPr lang="en-US" dirty="0"/>
              <a:t>   to ensure body’s homeostasis </a:t>
            </a:r>
            <a:endParaRPr lang="en-SG" dirty="0"/>
          </a:p>
          <a:p>
            <a:r>
              <a:rPr lang="en-US" dirty="0" smtClean="0"/>
              <a:t>Distinct glands or tissues that secrete organic compounds or chemical messengers called hormones into the circulating system </a:t>
            </a:r>
          </a:p>
          <a:p>
            <a:r>
              <a:rPr lang="en-US" dirty="0" smtClean="0"/>
              <a:t>These hormones stimulate or cause a change in metabolic activity in designated target tissues or organs </a:t>
            </a:r>
          </a:p>
        </p:txBody>
      </p:sp>
    </p:spTree>
    <p:extLst>
      <p:ext uri="{BB962C8B-B14F-4D97-AF65-F5344CB8AC3E}">
        <p14:creationId xmlns:p14="http://schemas.microsoft.com/office/powerpoint/2010/main" val="286158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82"/>
    </mc:Choice>
    <mc:Fallback xmlns="">
      <p:transition spd="slow" advTm="9418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27" y="212436"/>
            <a:ext cx="4618182" cy="812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Adrenal glands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4903" t="26245" r="34603" b="16926"/>
          <a:stretch/>
        </p:blipFill>
        <p:spPr bwMode="auto">
          <a:xfrm>
            <a:off x="2600036" y="1570182"/>
            <a:ext cx="6899563" cy="4519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89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32"/>
    </mc:Choice>
    <mc:Fallback xmlns="">
      <p:transition spd="slow" advTm="5203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72" y="1754668"/>
            <a:ext cx="5786766" cy="43136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1491" y="508000"/>
            <a:ext cx="1008610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99" marR="5080">
              <a:lnSpc>
                <a:spcPts val="1220"/>
              </a:lnSpc>
              <a:spcBef>
                <a:spcPts val="254"/>
              </a:spcBef>
            </a:pPr>
            <a:r>
              <a:rPr lang="en-US" sz="2400" spc="10" dirty="0">
                <a:solidFill>
                  <a:srgbClr val="0000F8"/>
                </a:solidFill>
                <a:latin typeface="Times New Roman"/>
                <a:cs typeface="Times New Roman"/>
              </a:rPr>
              <a:t>Adrenal glands maintain the </a:t>
            </a:r>
            <a:r>
              <a:rPr lang="en-US" sz="2400" spc="15" dirty="0">
                <a:solidFill>
                  <a:srgbClr val="0000F8"/>
                </a:solidFill>
                <a:latin typeface="Times New Roman"/>
                <a:cs typeface="Times New Roman"/>
              </a:rPr>
              <a:t>constancy </a:t>
            </a:r>
            <a:r>
              <a:rPr lang="en-US" sz="2400" spc="10" dirty="0">
                <a:solidFill>
                  <a:srgbClr val="0000F8"/>
                </a:solidFill>
                <a:latin typeface="Times New Roman"/>
                <a:cs typeface="Times New Roman"/>
              </a:rPr>
              <a:t>of the internal environment of the </a:t>
            </a:r>
            <a:r>
              <a:rPr lang="en-US" sz="2400" spc="10" dirty="0" smtClean="0">
                <a:solidFill>
                  <a:srgbClr val="0000F8"/>
                </a:solidFill>
                <a:latin typeface="Times New Roman"/>
                <a:cs typeface="Times New Roman"/>
              </a:rPr>
              <a:t>body</a:t>
            </a:r>
          </a:p>
          <a:p>
            <a:pPr marL="12699" marR="5080">
              <a:lnSpc>
                <a:spcPts val="1220"/>
              </a:lnSpc>
              <a:spcBef>
                <a:spcPts val="254"/>
              </a:spcBef>
            </a:pPr>
            <a:endParaRPr lang="en-US" sz="2400" spc="10" dirty="0">
              <a:solidFill>
                <a:srgbClr val="0000F8"/>
              </a:solidFill>
              <a:latin typeface="Times New Roman"/>
              <a:cs typeface="Times New Roman"/>
            </a:endParaRPr>
          </a:p>
          <a:p>
            <a:pPr marL="12699" marR="5080">
              <a:lnSpc>
                <a:spcPts val="1220"/>
              </a:lnSpc>
              <a:spcBef>
                <a:spcPts val="254"/>
              </a:spcBef>
            </a:pPr>
            <a:endParaRPr lang="en-US" sz="2400" spc="10" dirty="0" smtClean="0">
              <a:solidFill>
                <a:srgbClr val="0000F8"/>
              </a:solidFill>
              <a:latin typeface="Times New Roman"/>
              <a:cs typeface="Times New Roman"/>
            </a:endParaRPr>
          </a:p>
          <a:p>
            <a:pPr marL="12699" marR="5080">
              <a:lnSpc>
                <a:spcPts val="1220"/>
              </a:lnSpc>
              <a:spcBef>
                <a:spcPts val="254"/>
              </a:spcBef>
            </a:pPr>
            <a:r>
              <a:rPr lang="en-US" sz="2400" spc="10" dirty="0" smtClean="0">
                <a:solidFill>
                  <a:srgbClr val="0000F8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0000F8"/>
                </a:solidFill>
                <a:latin typeface="Times New Roman"/>
                <a:cs typeface="Times New Roman"/>
              </a:rPr>
              <a:t>and  make </a:t>
            </a:r>
            <a:r>
              <a:rPr lang="en-US" sz="2400" spc="10" dirty="0">
                <a:solidFill>
                  <a:srgbClr val="0000F8"/>
                </a:solidFill>
                <a:latin typeface="Times New Roman"/>
                <a:cs typeface="Times New Roman"/>
              </a:rPr>
              <a:t>appropriate physiological </a:t>
            </a:r>
            <a:r>
              <a:rPr lang="en-US" sz="2400" spc="15" dirty="0">
                <a:solidFill>
                  <a:srgbClr val="0000F8"/>
                </a:solidFill>
                <a:latin typeface="Times New Roman"/>
                <a:cs typeface="Times New Roman"/>
              </a:rPr>
              <a:t>changes </a:t>
            </a:r>
            <a:r>
              <a:rPr lang="en-US" sz="2400" spc="10" dirty="0">
                <a:solidFill>
                  <a:srgbClr val="0000F8"/>
                </a:solidFill>
                <a:latin typeface="Times New Roman"/>
                <a:cs typeface="Times New Roman"/>
              </a:rPr>
              <a:t>in response to acute</a:t>
            </a:r>
            <a:r>
              <a:rPr lang="en-US" sz="2400" spc="-5" dirty="0">
                <a:solidFill>
                  <a:srgbClr val="0000F8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0000F8"/>
                </a:solidFill>
                <a:latin typeface="Times New Roman"/>
                <a:cs typeface="Times New Roman"/>
              </a:rPr>
              <a:t>stress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14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73"/>
    </mc:Choice>
    <mc:Fallback xmlns="">
      <p:transition spd="slow" advTm="5117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81" y="143661"/>
            <a:ext cx="8946461" cy="66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1"/>
    </mc:Choice>
    <mc:Fallback xmlns="">
      <p:transition spd="slow" advTm="1850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8234" t="14697" r="33442" b="18327"/>
          <a:stretch/>
        </p:blipFill>
        <p:spPr bwMode="auto">
          <a:xfrm>
            <a:off x="339779" y="214164"/>
            <a:ext cx="7540032" cy="6945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13236" y="544945"/>
            <a:ext cx="4941455" cy="18287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Zona Glomerulosa </a:t>
            </a:r>
          </a:p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Columnar or pyramidal </a:t>
            </a:r>
            <a:r>
              <a:rPr lang="en-US" u="sng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cells,rounded</a:t>
            </a:r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arched cords </a:t>
            </a:r>
          </a:p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Mineralocorticoids( aldosterone)—control water and electrolyte  </a:t>
            </a:r>
            <a:r>
              <a:rPr lang="en-U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balance,controlled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ONLY by renin angiotensin (kidneys)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48582" y="2704525"/>
            <a:ext cx="5523345" cy="1978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Zona </a:t>
            </a:r>
            <a:r>
              <a:rPr lang="en-US" u="sng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fasciculata</a:t>
            </a:r>
            <a:endParaRPr lang="en-US" u="sng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 cords of large polyhedral cells with vacuolated appearance</a:t>
            </a:r>
          </a:p>
          <a:p>
            <a:pPr algn="ctr"/>
            <a:r>
              <a:rPr lang="en-SG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Glucocorticoids(Cortisol</a:t>
            </a:r>
            <a:r>
              <a:rPr lang="en-SG" b="1" i="1" dirty="0">
                <a:latin typeface="Arial" panose="020B0604020202020204" pitchFamily="34" charset="0"/>
                <a:cs typeface="Arial" panose="020B0604020202020204" pitchFamily="34" charset="0"/>
              </a:rPr>
              <a:t>)— have effects </a:t>
            </a:r>
            <a:r>
              <a:rPr lang="en-SG" b="1" i="1" spc="5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SG" b="1" i="1" dirty="0">
                <a:latin typeface="Arial" panose="020B0604020202020204" pitchFamily="34" charset="0"/>
                <a:cs typeface="Arial" panose="020B0604020202020204" pitchFamily="34" charset="0"/>
              </a:rPr>
              <a:t>carbohydrate,  </a:t>
            </a:r>
            <a:r>
              <a:rPr lang="en-SG" b="1" i="1" spc="5" dirty="0">
                <a:latin typeface="Arial" panose="020B0604020202020204" pitchFamily="34" charset="0"/>
                <a:cs typeface="Arial" panose="020B0604020202020204" pitchFamily="34" charset="0"/>
              </a:rPr>
              <a:t>protein and lipid metabolism, </a:t>
            </a:r>
            <a:r>
              <a:rPr lang="en-SG" b="1" i="1" dirty="0">
                <a:latin typeface="Arial" panose="020B0604020202020204" pitchFamily="34" charset="0"/>
                <a:cs typeface="Arial" panose="020B0604020202020204" pitchFamily="34" charset="0"/>
              </a:rPr>
              <a:t>suppress </a:t>
            </a:r>
            <a:r>
              <a:rPr lang="en-SG" b="1" i="1" spc="5" dirty="0">
                <a:latin typeface="Arial" panose="020B0604020202020204" pitchFamily="34" charset="0"/>
                <a:cs typeface="Arial" panose="020B0604020202020204" pitchFamily="34" charset="0"/>
              </a:rPr>
              <a:t>immune </a:t>
            </a:r>
            <a:r>
              <a:rPr lang="en-SG" b="1" i="1" spc="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function,controlled</a:t>
            </a:r>
            <a:r>
              <a:rPr lang="en-SG" b="1" i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by ACTH</a:t>
            </a:r>
            <a:endParaRPr lang="en-SG" b="1" i="1" spc="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9172" y="4864105"/>
            <a:ext cx="4922537" cy="1640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Zona </a:t>
            </a:r>
            <a:r>
              <a:rPr lang="en-US" u="sng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reticularis</a:t>
            </a:r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cells with irregular cords, heavily stained </a:t>
            </a:r>
            <a:endParaRPr lang="en-SG" u="sng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Dehydroepiandrosterone</a:t>
            </a:r>
            <a:r>
              <a:rPr lang="en-US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(Androgens) </a:t>
            </a:r>
            <a:r>
              <a:rPr lang="en-US" b="1" i="1" spc="5" dirty="0">
                <a:latin typeface="Arial" panose="020B0604020202020204" pitchFamily="34" charset="0"/>
                <a:cs typeface="Arial" panose="020B0604020202020204" pitchFamily="34" charset="0"/>
              </a:rPr>
              <a:t>supplement gonadal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sex </a:t>
            </a:r>
            <a:r>
              <a:rPr lang="en-US" b="1" i="1" spc="5" dirty="0">
                <a:latin typeface="Arial" panose="020B0604020202020204" pitchFamily="34" charset="0"/>
                <a:cs typeface="Arial" panose="020B0604020202020204" pitchFamily="34" charset="0"/>
              </a:rPr>
              <a:t>hormone 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secretion. </a:t>
            </a:r>
            <a:r>
              <a:rPr lang="en-US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cortisol in small amounts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003636" y="1496291"/>
            <a:ext cx="544946" cy="9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71309" y="3597563"/>
            <a:ext cx="544946" cy="9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71309" y="5892799"/>
            <a:ext cx="544946" cy="9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01"/>
    </mc:Choice>
    <mc:Fallback xmlns="">
      <p:transition spd="slow" advTm="14880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medulla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673" y="1690688"/>
            <a:ext cx="5929745" cy="42298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Large pale staining polyhedral cells (in cords or clumps) –CHROMAFFIN CELLS</a:t>
            </a:r>
          </a:p>
          <a:p>
            <a:r>
              <a:rPr lang="en-US" dirty="0" smtClean="0"/>
              <a:t>Have electron dense granules containing </a:t>
            </a:r>
            <a:r>
              <a:rPr lang="en-US" dirty="0" err="1" smtClean="0"/>
              <a:t>catecholamines</a:t>
            </a:r>
            <a:endParaRPr lang="en-US" dirty="0" smtClean="0"/>
          </a:p>
          <a:p>
            <a:r>
              <a:rPr lang="en-US" dirty="0" smtClean="0"/>
              <a:t>These cells are innervated by preganglionic sympathetic neurons that trigger the release of epinephrine and norepinephrine (Fight or Flight response)</a:t>
            </a:r>
          </a:p>
          <a:p>
            <a:r>
              <a:rPr lang="en-US" dirty="0" smtClean="0"/>
              <a:t>These cells are  considered to be modified postsynaptic sympathetic neurons </a:t>
            </a:r>
          </a:p>
          <a:p>
            <a:endParaRPr lang="en-US" dirty="0" smtClean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36" y="882532"/>
            <a:ext cx="5642262" cy="51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44"/>
    </mc:Choice>
    <mc:Fallback xmlns="">
      <p:transition spd="slow" advTm="4854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542727"/>
            <a:ext cx="8950036" cy="60819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5624946" y="4645891"/>
            <a:ext cx="3916218" cy="1847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9652001" y="3925455"/>
            <a:ext cx="2540000" cy="14870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Large polyhedral </a:t>
            </a:r>
            <a:r>
              <a:rPr lang="en-US" b="1" dirty="0" smtClean="0"/>
              <a:t>and pale </a:t>
            </a:r>
            <a:r>
              <a:rPr lang="en-US" dirty="0" smtClean="0"/>
              <a:t>staining </a:t>
            </a:r>
            <a:r>
              <a:rPr lang="en-US" dirty="0" err="1" smtClean="0"/>
              <a:t>chromaffin</a:t>
            </a:r>
            <a:r>
              <a:rPr lang="en-US" dirty="0" smtClean="0"/>
              <a:t> cells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634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5"/>
    </mc:Choice>
    <mc:Fallback xmlns="">
      <p:transition spd="slow" advTm="1868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8" y="401898"/>
            <a:ext cx="4535053" cy="30591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438" y="50916"/>
            <a:ext cx="1274620" cy="3509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Adrenal  medulla </a:t>
            </a:r>
            <a:endParaRPr lang="en-SG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30" y="3874655"/>
            <a:ext cx="4482730" cy="2983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02546" y="5181600"/>
            <a:ext cx="1283854" cy="2863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sz="1200" dirty="0" smtClean="0"/>
              <a:t>medullary  vein </a:t>
            </a:r>
            <a:endParaRPr lang="en-SG" sz="1200" dirty="0"/>
          </a:p>
        </p:txBody>
      </p:sp>
      <p:sp>
        <p:nvSpPr>
          <p:cNvPr id="7" name="Rectangle 6"/>
          <p:cNvSpPr/>
          <p:nvPr/>
        </p:nvSpPr>
        <p:spPr>
          <a:xfrm>
            <a:off x="6844146" y="401898"/>
            <a:ext cx="4627418" cy="305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Epinephrine  increases heartrate , dilate bronchioles and dilates arteries of cardiac and skeletal muscle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Norepinephrine  constricts vessels of the digestive system and skin , increasing blood flow to the heart , muscles and brain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Both these hormones  cause </a:t>
            </a:r>
            <a:r>
              <a:rPr lang="en-US" dirty="0" err="1" smtClean="0"/>
              <a:t>glycogenolysis</a:t>
            </a:r>
            <a:r>
              <a:rPr lang="en-US" dirty="0" smtClean="0"/>
              <a:t> </a:t>
            </a:r>
            <a:endParaRPr lang="en-SG" dirty="0"/>
          </a:p>
        </p:txBody>
      </p:sp>
      <p:sp>
        <p:nvSpPr>
          <p:cNvPr id="8" name="Pentagon 7"/>
          <p:cNvSpPr/>
          <p:nvPr/>
        </p:nvSpPr>
        <p:spPr>
          <a:xfrm>
            <a:off x="5104962" y="1999949"/>
            <a:ext cx="1545220" cy="484632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Chromaffin</a:t>
            </a:r>
            <a:r>
              <a:rPr lang="en-US" dirty="0" smtClean="0"/>
              <a:t> cells </a:t>
            </a:r>
            <a:endParaRPr lang="en-SG" dirty="0"/>
          </a:p>
        </p:txBody>
      </p:sp>
      <p:cxnSp>
        <p:nvCxnSpPr>
          <p:cNvPr id="10" name="Straight Connector 9"/>
          <p:cNvCxnSpPr>
            <a:endCxn id="8" idx="1"/>
          </p:cNvCxnSpPr>
          <p:nvPr/>
        </p:nvCxnSpPr>
        <p:spPr>
          <a:xfrm flipV="1">
            <a:off x="3248457" y="2242265"/>
            <a:ext cx="1856505" cy="33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"/>
    </mc:Choice>
    <mc:Fallback xmlns="">
      <p:transition spd="slow" advTm="128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5399" y="977900"/>
            <a:ext cx="7778135" cy="37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18487">
              <a:spcBef>
                <a:spcPts val="1290"/>
              </a:spcBef>
            </a:pPr>
            <a:r>
              <a:rPr lang="en-US" sz="4800" b="1" spc="5" dirty="0">
                <a:latin typeface="Arial" panose="020B0604020202020204" pitchFamily="34" charset="0"/>
                <a:cs typeface="Arial" panose="020B0604020202020204" pitchFamily="34" charset="0"/>
              </a:rPr>
              <a:t>Adrenal</a:t>
            </a:r>
            <a:r>
              <a:rPr lang="en-US" sz="48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spc="10" dirty="0">
                <a:latin typeface="Arial" panose="020B0604020202020204" pitchFamily="34" charset="0"/>
                <a:cs typeface="Arial" panose="020B0604020202020204" pitchFamily="34" charset="0"/>
              </a:rPr>
              <a:t>Gland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83" indent="-215884">
              <a:spcBef>
                <a:spcPts val="835"/>
              </a:spcBef>
              <a:buFont typeface="Times New Roman"/>
              <a:buChar char="•"/>
              <a:tabLst>
                <a:tab pos="228583" algn="l"/>
                <a:tab pos="229218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Cortex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lvl="1" indent="-179692">
              <a:spcBef>
                <a:spcPts val="440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Zona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Glomerulosa</a:t>
            </a:r>
            <a:r>
              <a:rPr lang="en-US"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(mineralocorticoids)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marR="301603" lvl="1" indent="-179692">
              <a:lnSpc>
                <a:spcPct val="100800"/>
              </a:lnSpc>
              <a:spcBef>
                <a:spcPts val="425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Zona </a:t>
            </a:r>
            <a:r>
              <a:rPr lang="en-US" sz="2000" b="1" spc="5" dirty="0" err="1">
                <a:latin typeface="Arial" panose="020B0604020202020204" pitchFamily="34" charset="0"/>
                <a:cs typeface="Arial" panose="020B0604020202020204" pitchFamily="34" charset="0"/>
              </a:rPr>
              <a:t>Fasciculata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(glucocorticoids, adrenal 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androgens)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lvl="1" indent="-179692">
              <a:spcBef>
                <a:spcPts val="440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Zona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Reticularis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(glucocorticoids,</a:t>
            </a:r>
            <a:r>
              <a:rPr lang="en-US" sz="20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androgens)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83" indent="-215884">
              <a:spcBef>
                <a:spcPts val="440"/>
              </a:spcBef>
              <a:buFont typeface="Times New Roman"/>
              <a:buChar char="•"/>
              <a:tabLst>
                <a:tab pos="228583" algn="l"/>
                <a:tab pos="229218" algn="l"/>
              </a:tabLst>
            </a:pP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Medulla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lvl="1" indent="-179692">
              <a:spcBef>
                <a:spcPts val="440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Chromaffin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lvl="1" indent="-179692">
              <a:spcBef>
                <a:spcPts val="439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Ganglion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24" lvl="1" indent="-179692">
              <a:spcBef>
                <a:spcPts val="439"/>
              </a:spcBef>
              <a:buFont typeface="Times New Roman"/>
              <a:buChar char="–"/>
              <a:tabLst>
                <a:tab pos="480660" algn="l"/>
              </a:tabLst>
            </a:pP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Epinephrine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norepinephrine</a:t>
            </a: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produced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"/>
    </mc:Choice>
    <mc:Fallback xmlns="">
      <p:transition spd="slow" advTm="40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544" y="249382"/>
            <a:ext cx="10192905" cy="942109"/>
          </a:xfrm>
        </p:spPr>
        <p:txBody>
          <a:bodyPr>
            <a:normAutofit/>
          </a:bodyPr>
          <a:lstStyle/>
          <a:p>
            <a:r>
              <a:rPr lang="en-US" dirty="0" smtClean="0"/>
              <a:t>Pancreas ( Islets of Langerhans )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object 7"/>
          <p:cNvSpPr/>
          <p:nvPr/>
        </p:nvSpPr>
        <p:spPr>
          <a:xfrm>
            <a:off x="3629891" y="1560945"/>
            <a:ext cx="4760303" cy="478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8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5"/>
    </mc:Choice>
    <mc:Fallback xmlns="">
      <p:transition spd="slow" advTm="3753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992313"/>
            <a:ext cx="7444509" cy="57165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67055" y="2780144"/>
            <a:ext cx="525548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r>
              <a:rPr lang="en-US" sz="2800" dirty="0" smtClean="0"/>
              <a:t>Compact </a:t>
            </a:r>
            <a:r>
              <a:rPr lang="en-US" sz="2800" dirty="0"/>
              <a:t>spherical or ovoid masses of endocrine cells embedded within the acinar </a:t>
            </a:r>
            <a:r>
              <a:rPr lang="en-US" sz="2800" dirty="0" smtClean="0"/>
              <a:t>cells</a:t>
            </a:r>
          </a:p>
          <a:p>
            <a:pPr lvl="4"/>
            <a:r>
              <a:rPr lang="en-US" sz="1600" dirty="0"/>
              <a:t>(</a:t>
            </a:r>
            <a:r>
              <a:rPr lang="en-US" sz="1600" dirty="0" smtClean="0"/>
              <a:t>A </a:t>
            </a:r>
            <a:r>
              <a:rPr lang="en-US" sz="1600" dirty="0"/>
              <a:t>thin reticular capsule surrounds each islet  </a:t>
            </a:r>
            <a:r>
              <a:rPr lang="en-US" sz="1600" dirty="0" smtClean="0"/>
              <a:t>)</a:t>
            </a:r>
            <a:endParaRPr lang="en-SG" sz="1600" dirty="0"/>
          </a:p>
        </p:txBody>
      </p:sp>
      <p:sp>
        <p:nvSpPr>
          <p:cNvPr id="5" name="Rectangle 4"/>
          <p:cNvSpPr/>
          <p:nvPr/>
        </p:nvSpPr>
        <p:spPr>
          <a:xfrm>
            <a:off x="3251200" y="350982"/>
            <a:ext cx="423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Islets of </a:t>
            </a:r>
            <a:r>
              <a:rPr lang="en-US" dirty="0" smtClean="0">
                <a:solidFill>
                  <a:srgbClr val="C00000"/>
                </a:solidFill>
              </a:rPr>
              <a:t>Langerhans(endocrine cells)</a:t>
            </a:r>
            <a:endParaRPr lang="en-S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71"/>
    </mc:Choice>
    <mc:Fallback xmlns="">
      <p:transition spd="slow" advTm="2317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endocrine glands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Hypothalamus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Pituitary</a:t>
            </a:r>
            <a:r>
              <a:rPr lang="en-US" dirty="0" smtClean="0"/>
              <a:t>, Pineal </a:t>
            </a:r>
            <a:r>
              <a:rPr lang="en-US" dirty="0" smtClean="0"/>
              <a:t>gland (Brain)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and parathyroid </a:t>
            </a:r>
            <a:r>
              <a:rPr lang="en-US" dirty="0" smtClean="0"/>
              <a:t>(Neck)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Pancreas, Adrenals</a:t>
            </a:r>
            <a:r>
              <a:rPr lang="en-US" dirty="0" smtClean="0"/>
              <a:t>, gonads, placenta(Trunk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GIT, </a:t>
            </a:r>
            <a:r>
              <a:rPr lang="en-US" dirty="0" smtClean="0"/>
              <a:t>Heart, Skin, Bone </a:t>
            </a:r>
            <a:endParaRPr lang="en-SG" dirty="0"/>
          </a:p>
        </p:txBody>
      </p:sp>
      <p:sp>
        <p:nvSpPr>
          <p:cNvPr id="4" name="object 5"/>
          <p:cNvSpPr/>
          <p:nvPr/>
        </p:nvSpPr>
        <p:spPr>
          <a:xfrm>
            <a:off x="8417129" y="1439937"/>
            <a:ext cx="2096109" cy="417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16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58"/>
    </mc:Choice>
    <mc:Fallback xmlns="">
      <p:transition spd="slow" advTm="86358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97997"/>
            <a:ext cx="8496300" cy="6506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57673" y="2032000"/>
            <a:ext cx="30757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Endocrine cells appear rounded or </a:t>
            </a:r>
            <a:r>
              <a:rPr lang="en-US" dirty="0" err="1">
                <a:solidFill>
                  <a:srgbClr val="0070C0"/>
                </a:solidFill>
              </a:rPr>
              <a:t>polygonal,smaller</a:t>
            </a:r>
            <a:r>
              <a:rPr lang="en-US" dirty="0">
                <a:solidFill>
                  <a:srgbClr val="0070C0"/>
                </a:solidFill>
              </a:rPr>
              <a:t> and lightly stained than exocrine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islets may be </a:t>
            </a:r>
            <a:r>
              <a:rPr lang="en-US" dirty="0" err="1"/>
              <a:t>acidophilc</a:t>
            </a:r>
            <a:r>
              <a:rPr lang="en-US" dirty="0"/>
              <a:t> or basophilic with cytoplasmic granules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Arranged in cords separated by fenestrated capillaries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21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"/>
    </mc:Choice>
    <mc:Fallback xmlns="">
      <p:transition spd="slow" advTm="12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806245" y="167148"/>
            <a:ext cx="7969455" cy="7078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699">
              <a:spcBef>
                <a:spcPts val="120"/>
              </a:spcBef>
            </a:pP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Islets </a:t>
            </a:r>
            <a:r>
              <a:rPr lang="en-US" sz="5000" spc="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5000" spc="-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spc="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Langerhans</a:t>
            </a:r>
            <a:endParaRPr lang="en-US" sz="500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5112" t="35984" r="41059" b="19618"/>
          <a:stretch/>
        </p:blipFill>
        <p:spPr bwMode="auto">
          <a:xfrm>
            <a:off x="415637" y="1524000"/>
            <a:ext cx="6474690" cy="44242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lowchart: Sequential Access Storage 2"/>
          <p:cNvSpPr/>
          <p:nvPr/>
        </p:nvSpPr>
        <p:spPr>
          <a:xfrm>
            <a:off x="8626763" y="3445164"/>
            <a:ext cx="3094182" cy="1233053"/>
          </a:xfrm>
          <a:prstGeom prst="flowChartMagneticTape">
            <a:avLst/>
          </a:prstGeom>
          <a:solidFill>
            <a:srgbClr val="C8D7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cell is affected in DIABETES MELLITUS ?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1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12"/>
    </mc:Choice>
    <mc:Fallback xmlns="">
      <p:transition spd="slow" advTm="3811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28500"/>
              </p:ext>
            </p:extLst>
          </p:nvPr>
        </p:nvGraphicFramePr>
        <p:xfrm>
          <a:off x="1551711" y="286328"/>
          <a:ext cx="8880315" cy="6217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60105">
                  <a:extLst>
                    <a:ext uri="{9D8B030D-6E8A-4147-A177-3AD203B41FA5}">
                      <a16:colId xmlns:a16="http://schemas.microsoft.com/office/drawing/2014/main" val="2712958005"/>
                    </a:ext>
                  </a:extLst>
                </a:gridCol>
                <a:gridCol w="2960105">
                  <a:extLst>
                    <a:ext uri="{9D8B030D-6E8A-4147-A177-3AD203B41FA5}">
                      <a16:colId xmlns:a16="http://schemas.microsoft.com/office/drawing/2014/main" val="4116998671"/>
                    </a:ext>
                  </a:extLst>
                </a:gridCol>
                <a:gridCol w="2960105">
                  <a:extLst>
                    <a:ext uri="{9D8B030D-6E8A-4147-A177-3AD203B41FA5}">
                      <a16:colId xmlns:a16="http://schemas.microsoft.com/office/drawing/2014/main" val="905199458"/>
                    </a:ext>
                  </a:extLst>
                </a:gridCol>
              </a:tblGrid>
              <a:tr h="36052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cell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 secreted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 of the hormone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41644"/>
                  </a:ext>
                </a:extLst>
              </a:tr>
              <a:tr h="168901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 (20%)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Increases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blood glucose </a:t>
                      </a:r>
                      <a:r>
                        <a:rPr lang="en-US" baseline="0" dirty="0" smtClean="0"/>
                        <a:t>content , Acts on several tissues to make energy stored in glycogen and fat available through </a:t>
                      </a:r>
                      <a:r>
                        <a:rPr lang="en-US" baseline="0" dirty="0" err="1" smtClean="0"/>
                        <a:t>glycogenolysis</a:t>
                      </a:r>
                      <a:r>
                        <a:rPr lang="en-US" baseline="0" dirty="0" smtClean="0"/>
                        <a:t> and lipolysis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45836"/>
                  </a:ext>
                </a:extLst>
              </a:tr>
              <a:tr h="888953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 (70%)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Causes entry</a:t>
                      </a:r>
                      <a:r>
                        <a:rPr lang="en-US" baseline="0" dirty="0" smtClean="0"/>
                        <a:t> of glucose into cells and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promotes decrease of blood glucose content </a:t>
                      </a:r>
                      <a:endParaRPr lang="en-S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93372"/>
                  </a:ext>
                </a:extLst>
              </a:tr>
              <a:tr h="1422324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cell(5-10%)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Somatostatin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inhibits release of other islet cell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hormones,inhibits</a:t>
                      </a:r>
                      <a:r>
                        <a:rPr lang="en-US" baseline="0" dirty="0" smtClean="0"/>
                        <a:t> GH and TSH from anterior pituitary and </a:t>
                      </a:r>
                      <a:r>
                        <a:rPr lang="en-US" baseline="0" dirty="0" err="1" smtClean="0"/>
                        <a:t>HCLsecretion</a:t>
                      </a:r>
                      <a:r>
                        <a:rPr lang="en-US" baseline="0" dirty="0" smtClean="0"/>
                        <a:t> from gastric parietal cells 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7860"/>
                  </a:ext>
                </a:extLst>
              </a:tr>
              <a:tr h="1689010">
                <a:tc>
                  <a:txBody>
                    <a:bodyPr/>
                    <a:lstStyle/>
                    <a:p>
                      <a:r>
                        <a:rPr lang="en-US" dirty="0" smtClean="0"/>
                        <a:t>PP cell or F cell(1-2%)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Pancreatic polypeptide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Stimulates action of gastric chief cells ,decreases bile secretion , pancreatic</a:t>
                      </a:r>
                      <a:r>
                        <a:rPr lang="en-US" baseline="0" dirty="0" smtClean="0"/>
                        <a:t> secretion ,bicarbonate secretion and intestinal motility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9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2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27"/>
    </mc:Choice>
    <mc:Fallback xmlns="">
      <p:transition spd="slow" advTm="7352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1" y="1163781"/>
            <a:ext cx="5800436" cy="472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455">
              <a:lnSpc>
                <a:spcPct val="100000"/>
              </a:lnSpc>
              <a:spcBef>
                <a:spcPts val="2305"/>
              </a:spcBef>
            </a:pPr>
            <a:r>
              <a:rPr lang="en-SG" sz="2800" spc="5" dirty="0">
                <a:latin typeface="Times New Roman"/>
                <a:cs typeface="Times New Roman"/>
              </a:rPr>
              <a:t>Islets of</a:t>
            </a:r>
            <a:r>
              <a:rPr lang="en-SG" sz="2800" dirty="0">
                <a:latin typeface="Times New Roman"/>
                <a:cs typeface="Times New Roman"/>
              </a:rPr>
              <a:t> </a:t>
            </a:r>
            <a:r>
              <a:rPr lang="en-SG" sz="2800" spc="5" dirty="0" smtClean="0">
                <a:latin typeface="Times New Roman"/>
                <a:cs typeface="Times New Roman"/>
              </a:rPr>
              <a:t>Langerhans</a:t>
            </a:r>
            <a:endParaRPr lang="en-SG" sz="2800" dirty="0">
              <a:latin typeface="Times New Roman"/>
              <a:cs typeface="Times New Roman"/>
            </a:endParaRPr>
          </a:p>
          <a:p>
            <a:pPr marL="1056640" marR="1313180" indent="-215900">
              <a:lnSpc>
                <a:spcPts val="1689"/>
              </a:lnSpc>
              <a:spcBef>
                <a:spcPts val="1805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SG" sz="2000" dirty="0">
                <a:solidFill>
                  <a:srgbClr val="800000"/>
                </a:solidFill>
                <a:latin typeface="Times New Roman"/>
                <a:cs typeface="Times New Roman"/>
              </a:rPr>
              <a:t>Glucagon</a:t>
            </a:r>
            <a:r>
              <a:rPr lang="en-SG" sz="2000" dirty="0">
                <a:latin typeface="Times New Roman"/>
                <a:cs typeface="Times New Roman"/>
              </a:rPr>
              <a:t>---secreted </a:t>
            </a:r>
            <a:r>
              <a:rPr lang="en-SG" sz="2000" spc="5" dirty="0">
                <a:latin typeface="Times New Roman"/>
                <a:cs typeface="Times New Roman"/>
              </a:rPr>
              <a:t>in </a:t>
            </a:r>
            <a:r>
              <a:rPr lang="en-SG" sz="2000" dirty="0">
                <a:latin typeface="Times New Roman"/>
                <a:cs typeface="Times New Roman"/>
              </a:rPr>
              <a:t>response to low blood  glucose, effects </a:t>
            </a:r>
            <a:r>
              <a:rPr lang="en-SG" sz="2000" spc="5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SG" sz="2000" spc="5" dirty="0">
                <a:latin typeface="Times New Roman"/>
                <a:cs typeface="Times New Roman"/>
              </a:rPr>
              <a:t> </a:t>
            </a:r>
            <a:r>
              <a:rPr lang="en-SG" sz="2000" dirty="0">
                <a:latin typeface="Times New Roman"/>
                <a:cs typeface="Times New Roman"/>
              </a:rPr>
              <a:t>opposite </a:t>
            </a:r>
            <a:r>
              <a:rPr lang="en-SG" sz="2000" spc="5" dirty="0">
                <a:latin typeface="Times New Roman"/>
                <a:cs typeface="Times New Roman"/>
              </a:rPr>
              <a:t>to</a:t>
            </a:r>
            <a:r>
              <a:rPr lang="en-SG" sz="2000" spc="-55" dirty="0">
                <a:latin typeface="Times New Roman"/>
                <a:cs typeface="Times New Roman"/>
              </a:rPr>
              <a:t> </a:t>
            </a:r>
            <a:r>
              <a:rPr lang="en-SG" sz="2000" dirty="0" smtClean="0">
                <a:latin typeface="Times New Roman"/>
                <a:cs typeface="Times New Roman"/>
              </a:rPr>
              <a:t>insulin</a:t>
            </a:r>
          </a:p>
          <a:p>
            <a:pPr marL="1056640" marR="1313180" indent="-215900">
              <a:lnSpc>
                <a:spcPts val="1689"/>
              </a:lnSpc>
              <a:spcBef>
                <a:spcPts val="1805"/>
              </a:spcBef>
              <a:buChar char="•"/>
              <a:tabLst>
                <a:tab pos="1056640" algn="l"/>
                <a:tab pos="1057275" algn="l"/>
              </a:tabLst>
            </a:pPr>
            <a:endParaRPr lang="en-SG" sz="2000" dirty="0">
              <a:latin typeface="Times New Roman"/>
              <a:cs typeface="Times New Roman"/>
            </a:endParaRPr>
          </a:p>
          <a:p>
            <a:pPr marL="1056640" marR="935355" indent="-215900">
              <a:lnSpc>
                <a:spcPts val="1689"/>
              </a:lnSpc>
              <a:spcBef>
                <a:spcPts val="430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SG" sz="2000" spc="5" dirty="0">
                <a:solidFill>
                  <a:srgbClr val="800000"/>
                </a:solidFill>
                <a:latin typeface="Times New Roman"/>
                <a:cs typeface="Times New Roman"/>
              </a:rPr>
              <a:t>Insulin</a:t>
            </a:r>
            <a:r>
              <a:rPr lang="en-SG" sz="2000" spc="5" dirty="0">
                <a:latin typeface="Times New Roman"/>
                <a:cs typeface="Times New Roman"/>
              </a:rPr>
              <a:t>---secreted in response to high blood  glucose (lowers blood glucose), enhances</a:t>
            </a:r>
            <a:r>
              <a:rPr lang="en-SG" sz="2000" spc="-110" dirty="0">
                <a:latin typeface="Times New Roman"/>
                <a:cs typeface="Times New Roman"/>
              </a:rPr>
              <a:t> </a:t>
            </a:r>
            <a:r>
              <a:rPr lang="en-SG" sz="2000" spc="5" dirty="0">
                <a:latin typeface="Times New Roman"/>
                <a:cs typeface="Times New Roman"/>
              </a:rPr>
              <a:t>glucose  </a:t>
            </a:r>
            <a:r>
              <a:rPr lang="en-SG" sz="2000" dirty="0">
                <a:latin typeface="Times New Roman"/>
                <a:cs typeface="Times New Roman"/>
              </a:rPr>
              <a:t>uptake </a:t>
            </a:r>
            <a:r>
              <a:rPr lang="en-SG" sz="2000" spc="5" dirty="0">
                <a:latin typeface="Times New Roman"/>
                <a:cs typeface="Times New Roman"/>
              </a:rPr>
              <a:t>by most cells, </a:t>
            </a:r>
            <a:r>
              <a:rPr lang="en-SG"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B </a:t>
            </a:r>
            <a:r>
              <a:rPr lang="en-SG"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cell malfunction causes  </a:t>
            </a:r>
            <a:r>
              <a:rPr lang="en-SG" sz="2000" dirty="0">
                <a:solidFill>
                  <a:srgbClr val="FF0000"/>
                </a:solidFill>
                <a:latin typeface="Times New Roman"/>
                <a:cs typeface="Times New Roman"/>
              </a:rPr>
              <a:t>diabetes</a:t>
            </a:r>
            <a:r>
              <a:rPr lang="en-SG"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SG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mellitus</a:t>
            </a:r>
          </a:p>
          <a:p>
            <a:pPr marL="1056640" marR="935355" indent="-215900">
              <a:lnSpc>
                <a:spcPts val="1689"/>
              </a:lnSpc>
              <a:spcBef>
                <a:spcPts val="430"/>
              </a:spcBef>
              <a:buChar char="•"/>
              <a:tabLst>
                <a:tab pos="1056640" algn="l"/>
                <a:tab pos="1057275" algn="l"/>
              </a:tabLst>
            </a:pPr>
            <a:endParaRPr lang="en-SG" sz="2000" dirty="0">
              <a:latin typeface="Times New Roman"/>
              <a:cs typeface="Times New Roman"/>
            </a:endParaRPr>
          </a:p>
          <a:p>
            <a:pPr marL="1056640" marR="1406525" indent="-215900">
              <a:lnSpc>
                <a:spcPts val="1689"/>
              </a:lnSpc>
              <a:spcBef>
                <a:spcPts val="434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SG" sz="2000" dirty="0">
                <a:solidFill>
                  <a:srgbClr val="800000"/>
                </a:solidFill>
                <a:latin typeface="Times New Roman"/>
                <a:cs typeface="Times New Roman"/>
              </a:rPr>
              <a:t>Somatostatin</a:t>
            </a:r>
            <a:r>
              <a:rPr lang="en-SG" sz="2000" dirty="0">
                <a:latin typeface="Times New Roman"/>
                <a:cs typeface="Times New Roman"/>
              </a:rPr>
              <a:t>---suppresses release of </a:t>
            </a:r>
            <a:r>
              <a:rPr lang="en-SG" sz="2000" spc="5" dirty="0">
                <a:latin typeface="Times New Roman"/>
                <a:cs typeface="Times New Roman"/>
              </a:rPr>
              <a:t>insulin,  </a:t>
            </a:r>
            <a:r>
              <a:rPr lang="en-SG" sz="2000" dirty="0" smtClean="0">
                <a:latin typeface="Times New Roman"/>
                <a:cs typeface="Times New Roman"/>
              </a:rPr>
              <a:t>glucagon</a:t>
            </a:r>
          </a:p>
          <a:p>
            <a:pPr marL="1056640" marR="1406525" indent="-215900">
              <a:lnSpc>
                <a:spcPts val="1689"/>
              </a:lnSpc>
              <a:spcBef>
                <a:spcPts val="434"/>
              </a:spcBef>
              <a:buChar char="•"/>
              <a:tabLst>
                <a:tab pos="1056640" algn="l"/>
                <a:tab pos="1057275" algn="l"/>
              </a:tabLst>
            </a:pPr>
            <a:endParaRPr lang="en-SG" sz="2000" dirty="0">
              <a:latin typeface="Times New Roman"/>
              <a:cs typeface="Times New Roman"/>
            </a:endParaRPr>
          </a:p>
          <a:p>
            <a:pPr marL="1056640" marR="1353185" indent="-215900">
              <a:lnSpc>
                <a:spcPts val="1689"/>
              </a:lnSpc>
              <a:spcBef>
                <a:spcPts val="430"/>
              </a:spcBef>
              <a:buChar char="•"/>
              <a:tabLst>
                <a:tab pos="1056640" algn="l"/>
                <a:tab pos="1057275" algn="l"/>
              </a:tabLst>
            </a:pPr>
            <a:r>
              <a:rPr lang="en-SG" sz="2000" dirty="0">
                <a:solidFill>
                  <a:srgbClr val="800000"/>
                </a:solidFill>
                <a:latin typeface="Times New Roman"/>
                <a:cs typeface="Times New Roman"/>
              </a:rPr>
              <a:t>Pancreatic polypeptide-</a:t>
            </a:r>
            <a:r>
              <a:rPr lang="en-SG" sz="2000" dirty="0">
                <a:latin typeface="Times New Roman"/>
                <a:cs typeface="Times New Roman"/>
              </a:rPr>
              <a:t>--inhibits secretion of  pancreatic</a:t>
            </a:r>
            <a:r>
              <a:rPr lang="en-SG" sz="2000" spc="-20" dirty="0">
                <a:latin typeface="Times New Roman"/>
                <a:cs typeface="Times New Roman"/>
              </a:rPr>
              <a:t> </a:t>
            </a:r>
            <a:r>
              <a:rPr lang="en-SG" sz="2000" dirty="0">
                <a:latin typeface="Times New Roman"/>
                <a:cs typeface="Times New Roman"/>
              </a:rPr>
              <a:t>enzymes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69" y="1801090"/>
            <a:ext cx="4129275" cy="38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7"/>
    </mc:Choice>
    <mc:Fallback xmlns="">
      <p:transition spd="slow" advTm="1688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927" y="3006725"/>
            <a:ext cx="2606964" cy="1325563"/>
          </a:xfrm>
        </p:spPr>
        <p:txBody>
          <a:bodyPr/>
          <a:lstStyle/>
          <a:p>
            <a:r>
              <a:rPr lang="en-US" dirty="0" smtClean="0"/>
              <a:t>Thank you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7497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"/>
    </mc:Choice>
    <mc:Fallback xmlns="">
      <p:transition spd="slow" advTm="113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and its types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548"/>
            <a:ext cx="10515600" cy="4351338"/>
          </a:xfrm>
        </p:spPr>
        <p:txBody>
          <a:bodyPr/>
          <a:lstStyle/>
          <a:p>
            <a:r>
              <a:rPr lang="en-US" dirty="0" smtClean="0"/>
              <a:t>Biologically active substances released and transported in bloodstream</a:t>
            </a:r>
          </a:p>
          <a:p>
            <a:r>
              <a:rPr lang="en-US" dirty="0" smtClean="0"/>
              <a:t>It may act on target organs ,paracrine or autocrine </a:t>
            </a:r>
          </a:p>
          <a:p>
            <a:r>
              <a:rPr lang="en-US" dirty="0" smtClean="0"/>
              <a:t>Four major types – Peptide or protein , Steroids ,Tyrosine or amino derived  and fatty acid derivatives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26" y="4313382"/>
            <a:ext cx="5001397" cy="21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73"/>
    </mc:Choice>
    <mc:Fallback xmlns="">
      <p:transition spd="slow" advTm="10957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Endocrine gland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 blood supply with fenestrated capillaries </a:t>
            </a:r>
          </a:p>
          <a:p>
            <a:r>
              <a:rPr lang="en-US" dirty="0" smtClean="0"/>
              <a:t>Cuboidal /columnar epithelium – secretory cells</a:t>
            </a:r>
          </a:p>
          <a:p>
            <a:r>
              <a:rPr lang="en-US" dirty="0" smtClean="0"/>
              <a:t>Cells are arranged in cords or clusters </a:t>
            </a:r>
          </a:p>
          <a:p>
            <a:r>
              <a:rPr lang="en-US" dirty="0" smtClean="0"/>
              <a:t>Supportive framework (connective tissue) 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54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07"/>
    </mc:Choice>
    <mc:Fallback xmlns="">
      <p:transition spd="slow" advTm="4650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871" y="1279948"/>
            <a:ext cx="8737600" cy="2105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r>
              <a:rPr lang="en-US" dirty="0" smtClean="0">
                <a:solidFill>
                  <a:srgbClr val="0070C0"/>
                </a:solidFill>
              </a:rPr>
              <a:t>Pit</a:t>
            </a:r>
            <a:r>
              <a:rPr lang="en-US" dirty="0" smtClean="0"/>
              <a:t>uitary gland </a:t>
            </a:r>
            <a:br>
              <a:rPr lang="en-US" dirty="0" smtClean="0"/>
            </a:br>
            <a:r>
              <a:rPr lang="en-US" dirty="0" smtClean="0"/>
              <a:t>     (Master endocrine gland)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31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3"/>
    </mc:Choice>
    <mc:Fallback xmlns="">
      <p:transition spd="slow" advTm="815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/>
          <p:nvPr/>
        </p:nvSpPr>
        <p:spPr>
          <a:xfrm>
            <a:off x="457590" y="546502"/>
            <a:ext cx="5067125" cy="4058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/>
          <p:cNvSpPr/>
          <p:nvPr/>
        </p:nvSpPr>
        <p:spPr>
          <a:xfrm>
            <a:off x="1468582" y="2973060"/>
            <a:ext cx="1334655" cy="2005340"/>
          </a:xfrm>
          <a:custGeom>
            <a:avLst/>
            <a:gdLst/>
            <a:ahLst/>
            <a:cxnLst/>
            <a:rect l="l" t="t" r="r" b="b"/>
            <a:pathLst>
              <a:path w="338455" h="1346834">
                <a:moveTo>
                  <a:pt x="291123" y="67658"/>
                </a:moveTo>
                <a:lnTo>
                  <a:pt x="0" y="1341551"/>
                </a:lnTo>
                <a:lnTo>
                  <a:pt x="23520" y="1346835"/>
                </a:lnTo>
                <a:lnTo>
                  <a:pt x="314633" y="72972"/>
                </a:lnTo>
                <a:lnTo>
                  <a:pt x="291123" y="67658"/>
                </a:lnTo>
                <a:close/>
              </a:path>
              <a:path w="338455" h="1346834">
                <a:moveTo>
                  <a:pt x="332491" y="56159"/>
                </a:moveTo>
                <a:lnTo>
                  <a:pt x="293751" y="56159"/>
                </a:lnTo>
                <a:lnTo>
                  <a:pt x="317271" y="61429"/>
                </a:lnTo>
                <a:lnTo>
                  <a:pt x="314633" y="72972"/>
                </a:lnTo>
                <a:lnTo>
                  <a:pt x="337908" y="78232"/>
                </a:lnTo>
                <a:lnTo>
                  <a:pt x="332491" y="56159"/>
                </a:lnTo>
                <a:close/>
              </a:path>
              <a:path w="338455" h="1346834">
                <a:moveTo>
                  <a:pt x="293751" y="56159"/>
                </a:moveTo>
                <a:lnTo>
                  <a:pt x="291123" y="67658"/>
                </a:lnTo>
                <a:lnTo>
                  <a:pt x="314633" y="72972"/>
                </a:lnTo>
                <a:lnTo>
                  <a:pt x="317271" y="61429"/>
                </a:lnTo>
                <a:lnTo>
                  <a:pt x="293751" y="56159"/>
                </a:lnTo>
                <a:close/>
              </a:path>
              <a:path w="338455" h="1346834">
                <a:moveTo>
                  <a:pt x="318706" y="0"/>
                </a:moveTo>
                <a:lnTo>
                  <a:pt x="267830" y="62395"/>
                </a:lnTo>
                <a:lnTo>
                  <a:pt x="291123" y="67658"/>
                </a:lnTo>
                <a:lnTo>
                  <a:pt x="293751" y="56159"/>
                </a:lnTo>
                <a:lnTo>
                  <a:pt x="332491" y="56159"/>
                </a:lnTo>
                <a:lnTo>
                  <a:pt x="31870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82384" y="2536237"/>
            <a:ext cx="1818925" cy="2442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6"/>
          <p:cNvSpPr txBox="1"/>
          <p:nvPr/>
        </p:nvSpPr>
        <p:spPr>
          <a:xfrm>
            <a:off x="889319" y="4978400"/>
            <a:ext cx="1302328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699">
              <a:spcBef>
                <a:spcPts val="110"/>
              </a:spcBef>
            </a:pPr>
            <a:r>
              <a:rPr sz="1500" dirty="0">
                <a:solidFill>
                  <a:srgbClr val="000065"/>
                </a:solidFill>
                <a:latin typeface="Times New Roman"/>
                <a:cs typeface="Times New Roman"/>
              </a:rPr>
              <a:t>Pituitary</a:t>
            </a:r>
            <a:r>
              <a:rPr sz="1500" spc="-70" dirty="0">
                <a:solidFill>
                  <a:srgbClr val="000065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65"/>
                </a:solidFill>
                <a:latin typeface="Times New Roman"/>
                <a:cs typeface="Times New Roman"/>
              </a:rPr>
              <a:t>gland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28655" y="4978400"/>
            <a:ext cx="1560945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Hypothalamus </a:t>
            </a:r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91" y="491083"/>
            <a:ext cx="6121626" cy="41043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54036" y="6179127"/>
            <a:ext cx="5652655" cy="32327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Hypothalamus and pituitary form a neuroendocrine unit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871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49"/>
    </mc:Choice>
    <mc:Fallback xmlns="">
      <p:transition spd="slow" advTm="9394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64" y="716873"/>
            <a:ext cx="7102766" cy="554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036"/>
    </mc:Choice>
    <mc:Fallback xmlns="">
      <p:transition spd="slow" advTm="13403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21474</TotalTime>
  <Words>1151</Words>
  <Application>Microsoft Office PowerPoint</Application>
  <PresentationFormat>Widescreen</PresentationFormat>
  <Paragraphs>199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Scope</vt:lpstr>
      <vt:lpstr>Endocrine system </vt:lpstr>
      <vt:lpstr>Principal endocrine glands </vt:lpstr>
      <vt:lpstr>Hormones and its types</vt:lpstr>
      <vt:lpstr>Endocrine gland</vt:lpstr>
      <vt:lpstr>               Pituitary gland       (Master endocrine gland)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Thyroid and parathyroid glands</vt:lpstr>
      <vt:lpstr>Thyroid gland </vt:lpstr>
      <vt:lpstr>PowerPoint Presentation</vt:lpstr>
      <vt:lpstr>Thyroid hormones and its control </vt:lpstr>
      <vt:lpstr>                          Parathyroid glands</vt:lpstr>
      <vt:lpstr>PowerPoint Presentation</vt:lpstr>
      <vt:lpstr>PowerPoint Presentation</vt:lpstr>
      <vt:lpstr>PowerPoint Presentation</vt:lpstr>
      <vt:lpstr>Low serum calcium levels stimulates Chief cells to secrete Parathyroid hormone (PTH)</vt:lpstr>
      <vt:lpstr>Adrenal glands</vt:lpstr>
      <vt:lpstr>PowerPoint Presentation</vt:lpstr>
      <vt:lpstr>PowerPoint Presentation</vt:lpstr>
      <vt:lpstr>PowerPoint Presentation</vt:lpstr>
      <vt:lpstr>Adrenal medulla</vt:lpstr>
      <vt:lpstr>PowerPoint Presentation</vt:lpstr>
      <vt:lpstr>PowerPoint Presentation</vt:lpstr>
      <vt:lpstr>PowerPoint Presentation</vt:lpstr>
      <vt:lpstr>Pancreas ( Islets of Langerhans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Endocrine system</dc:title>
  <dc:creator>Muthukrishnan Chandrika</dc:creator>
  <cp:lastModifiedBy>Jai Polepalli</cp:lastModifiedBy>
  <cp:revision>238</cp:revision>
  <dcterms:created xsi:type="dcterms:W3CDTF">2018-10-09T08:05:52Z</dcterms:created>
  <dcterms:modified xsi:type="dcterms:W3CDTF">2022-10-18T10:44:44Z</dcterms:modified>
</cp:coreProperties>
</file>